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5"/>
  </p:notesMasterIdLst>
  <p:sldIdLst>
    <p:sldId id="256" r:id="rId2"/>
    <p:sldId id="282" r:id="rId3"/>
    <p:sldId id="283" r:id="rId4"/>
    <p:sldId id="297" r:id="rId5"/>
    <p:sldId id="296" r:id="rId6"/>
    <p:sldId id="303" r:id="rId7"/>
    <p:sldId id="285" r:id="rId8"/>
    <p:sldId id="304" r:id="rId9"/>
    <p:sldId id="287" r:id="rId10"/>
    <p:sldId id="305" r:id="rId11"/>
    <p:sldId id="306" r:id="rId12"/>
    <p:sldId id="307" r:id="rId13"/>
    <p:sldId id="308" r:id="rId14"/>
    <p:sldId id="284" r:id="rId15"/>
    <p:sldId id="302" r:id="rId16"/>
    <p:sldId id="301" r:id="rId17"/>
    <p:sldId id="286" r:id="rId18"/>
    <p:sldId id="292" r:id="rId19"/>
    <p:sldId id="288" r:id="rId20"/>
    <p:sldId id="293" r:id="rId21"/>
    <p:sldId id="294" r:id="rId22"/>
    <p:sldId id="258" r:id="rId23"/>
    <p:sldId id="259" r:id="rId24"/>
    <p:sldId id="260" r:id="rId25"/>
    <p:sldId id="261" r:id="rId26"/>
    <p:sldId id="263" r:id="rId27"/>
    <p:sldId id="262" r:id="rId28"/>
    <p:sldId id="264" r:id="rId29"/>
    <p:sldId id="265" r:id="rId30"/>
    <p:sldId id="267" r:id="rId31"/>
    <p:sldId id="268" r:id="rId32"/>
    <p:sldId id="266" r:id="rId33"/>
    <p:sldId id="275" r:id="rId34"/>
    <p:sldId id="309" r:id="rId35"/>
    <p:sldId id="298" r:id="rId36"/>
    <p:sldId id="299" r:id="rId37"/>
    <p:sldId id="274" r:id="rId38"/>
    <p:sldId id="273" r:id="rId39"/>
    <p:sldId id="277" r:id="rId40"/>
    <p:sldId id="271" r:id="rId41"/>
    <p:sldId id="270" r:id="rId42"/>
    <p:sldId id="272" r:id="rId43"/>
    <p:sldId id="27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D1E303D-82BB-1845-B973-EE00AB591F41}">
          <p14:sldIdLst>
            <p14:sldId id="256"/>
            <p14:sldId id="282"/>
            <p14:sldId id="283"/>
            <p14:sldId id="297"/>
            <p14:sldId id="296"/>
            <p14:sldId id="303"/>
            <p14:sldId id="285"/>
            <p14:sldId id="304"/>
            <p14:sldId id="287"/>
            <p14:sldId id="305"/>
            <p14:sldId id="306"/>
            <p14:sldId id="307"/>
            <p14:sldId id="308"/>
            <p14:sldId id="284"/>
            <p14:sldId id="302"/>
            <p14:sldId id="301"/>
            <p14:sldId id="286"/>
            <p14:sldId id="292"/>
            <p14:sldId id="288"/>
            <p14:sldId id="293"/>
            <p14:sldId id="294"/>
            <p14:sldId id="258"/>
            <p14:sldId id="259"/>
            <p14:sldId id="260"/>
            <p14:sldId id="261"/>
            <p14:sldId id="263"/>
            <p14:sldId id="262"/>
            <p14:sldId id="264"/>
            <p14:sldId id="265"/>
            <p14:sldId id="267"/>
            <p14:sldId id="268"/>
            <p14:sldId id="266"/>
            <p14:sldId id="275"/>
            <p14:sldId id="309"/>
            <p14:sldId id="298"/>
            <p14:sldId id="299"/>
            <p14:sldId id="274"/>
            <p14:sldId id="273"/>
            <p14:sldId id="277"/>
            <p14:sldId id="271"/>
            <p14:sldId id="270"/>
            <p14:sldId id="27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8"/>
    <p:restoredTop sz="94353"/>
  </p:normalViewPr>
  <p:slideViewPr>
    <p:cSldViewPr snapToGrid="0" snapToObjects="1">
      <p:cViewPr varScale="1">
        <p:scale>
          <a:sx n="119" d="100"/>
          <a:sy n="119" d="100"/>
        </p:scale>
        <p:origin x="14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7249A-8D9F-0B43-AA6F-DF37071DD111}" type="datetimeFigureOut">
              <a:rPr lang="es-ES" smtClean="0"/>
              <a:t>27/6/22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B6270-25C2-8B47-97A0-6EA683ABF0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02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60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7887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3B028-5C9C-4BDB-920F-005CB0AC4867}" type="slidenum">
              <a:rPr lang="es-ES" smtClean="0"/>
              <a:pPr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52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June 27,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Monday, June 27,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onny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err="1"/>
              <a:t>Drones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i="1" dirty="0"/>
              <a:t>Construcció d’una Estació de Control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298636" y="6051631"/>
            <a:ext cx="3491880" cy="620688"/>
            <a:chOff x="35496" y="44624"/>
            <a:chExt cx="3491880" cy="620688"/>
          </a:xfrm>
        </p:grpSpPr>
        <p:sp>
          <p:nvSpPr>
            <p:cNvPr id="4" name="Rectángulo 3"/>
            <p:cNvSpPr/>
            <p:nvPr/>
          </p:nvSpPr>
          <p:spPr>
            <a:xfrm>
              <a:off x="35496" y="44624"/>
              <a:ext cx="3491880" cy="62068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" descr="EETAC - Estudis d'Enginyeria de Telecomunicacio i Aeronautic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496" y="44624"/>
              <a:ext cx="3476625" cy="571501"/>
            </a:xfrm>
            <a:prstGeom prst="rect">
              <a:avLst/>
            </a:prstGeom>
            <a:noFill/>
          </p:spPr>
        </p:pic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17" y="5772792"/>
            <a:ext cx="2645668" cy="8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1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4163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15065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(3)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42047" y="3601894"/>
            <a:ext cx="8659906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/>
              <a:t>Dibuixarem</a:t>
            </a:r>
            <a:r>
              <a:rPr lang="es-ES" dirty="0"/>
              <a:t> un </a:t>
            </a:r>
            <a:r>
              <a:rPr lang="es-ES" dirty="0" err="1"/>
              <a:t>rectangle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pygame.draw.rect</a:t>
            </a:r>
            <a:r>
              <a:rPr lang="es-ES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dirty="0" err="1"/>
              <a:t>Pygame</a:t>
            </a:r>
            <a:r>
              <a:rPr lang="es-ES" dirty="0"/>
              <a:t> te </a:t>
            </a:r>
            <a:r>
              <a:rPr lang="es-ES" dirty="0" err="1"/>
              <a:t>més</a:t>
            </a:r>
            <a:r>
              <a:rPr lang="es-ES" dirty="0"/>
              <a:t> </a:t>
            </a:r>
            <a:r>
              <a:rPr lang="es-ES" dirty="0" err="1"/>
              <a:t>ordres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r>
              <a:rPr lang="es-ES" dirty="0"/>
              <a:t> </a:t>
            </a:r>
            <a:r>
              <a:rPr lang="es-ES" dirty="0" err="1"/>
              <a:t>altres</a:t>
            </a:r>
            <a:r>
              <a:rPr lang="es-ES" dirty="0"/>
              <a:t> coses que </a:t>
            </a:r>
            <a:r>
              <a:rPr lang="es-ES" dirty="0" err="1"/>
              <a:t>veurem</a:t>
            </a:r>
            <a:r>
              <a:rPr lang="es-ES" dirty="0"/>
              <a:t> mes </a:t>
            </a:r>
            <a:r>
              <a:rPr lang="es-ES" dirty="0" err="1"/>
              <a:t>endavant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Els</a:t>
            </a:r>
            <a:r>
              <a:rPr lang="es-ES" dirty="0"/>
              <a:t> 3 </a:t>
            </a:r>
            <a:r>
              <a:rPr lang="es-ES" dirty="0" err="1"/>
              <a:t>primers</a:t>
            </a:r>
            <a:r>
              <a:rPr lang="es-ES" dirty="0"/>
              <a:t> números entre </a:t>
            </a:r>
            <a:r>
              <a:rPr lang="es-ES" dirty="0" err="1"/>
              <a:t>parentesi</a:t>
            </a:r>
            <a:r>
              <a:rPr lang="es-ES" dirty="0"/>
              <a:t> </a:t>
            </a:r>
            <a:r>
              <a:rPr lang="es-ES" dirty="0" err="1"/>
              <a:t>són</a:t>
            </a:r>
            <a:r>
              <a:rPr lang="es-ES" dirty="0"/>
              <a:t> el color </a:t>
            </a:r>
          </a:p>
          <a:p>
            <a:pPr marL="285750" indent="-285750">
              <a:buFontTx/>
              <a:buChar char="-"/>
            </a:pPr>
            <a:r>
              <a:rPr lang="es-ES" dirty="0" err="1"/>
              <a:t>Els</a:t>
            </a:r>
            <a:r>
              <a:rPr lang="es-ES" dirty="0"/>
              <a:t> 4 </a:t>
            </a:r>
            <a:r>
              <a:rPr lang="es-ES" dirty="0" err="1"/>
              <a:t>segons</a:t>
            </a:r>
            <a:r>
              <a:rPr lang="es-ES" dirty="0"/>
              <a:t> números entre </a:t>
            </a:r>
            <a:r>
              <a:rPr lang="es-ES" dirty="0" err="1"/>
              <a:t>claus</a:t>
            </a:r>
            <a:r>
              <a:rPr lang="es-ES" dirty="0"/>
              <a:t> son un “</a:t>
            </a:r>
            <a:r>
              <a:rPr lang="es-ES" dirty="0" err="1"/>
              <a:t>rectangle</a:t>
            </a:r>
            <a:r>
              <a:rPr lang="es-ES" dirty="0"/>
              <a:t>”: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      [</a:t>
            </a:r>
            <a:r>
              <a:rPr lang="es-ES" dirty="0" err="1"/>
              <a:t>coordenadaX</a:t>
            </a:r>
            <a:r>
              <a:rPr lang="es-ES" dirty="0"/>
              <a:t>, </a:t>
            </a:r>
            <a:r>
              <a:rPr lang="es-ES" dirty="0" err="1"/>
              <a:t>coordenadaY</a:t>
            </a:r>
            <a:r>
              <a:rPr lang="es-ES" dirty="0"/>
              <a:t>, ample, </a:t>
            </a:r>
            <a:r>
              <a:rPr lang="es-ES" dirty="0" err="1"/>
              <a:t>alt</a:t>
            </a:r>
            <a:r>
              <a:rPr lang="es-ES" dirty="0"/>
              <a:t>]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60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69331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2582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(4)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42047" y="4731596"/>
            <a:ext cx="865990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/>
              <a:t>Finalment</a:t>
            </a:r>
            <a:r>
              <a:rPr lang="es-ES" dirty="0"/>
              <a:t> </a:t>
            </a:r>
            <a:r>
              <a:rPr lang="es-ES" dirty="0" err="1"/>
              <a:t>hem</a:t>
            </a:r>
            <a:r>
              <a:rPr lang="es-ES" dirty="0"/>
              <a:t> de posar </a:t>
            </a:r>
            <a:r>
              <a:rPr lang="es-ES" dirty="0" err="1"/>
              <a:t>tot</a:t>
            </a:r>
            <a:r>
              <a:rPr lang="es-ES" dirty="0"/>
              <a:t> el que </a:t>
            </a:r>
            <a:r>
              <a:rPr lang="es-ES" dirty="0" err="1"/>
              <a:t>hem</a:t>
            </a:r>
            <a:r>
              <a:rPr lang="es-ES" dirty="0"/>
              <a:t> </a:t>
            </a:r>
            <a:r>
              <a:rPr lang="es-ES" dirty="0" err="1"/>
              <a:t>dibuixat</a:t>
            </a:r>
            <a:r>
              <a:rPr lang="es-ES" dirty="0"/>
              <a:t> a la superficie a la pantalla, </a:t>
            </a:r>
            <a:r>
              <a:rPr lang="es-ES" dirty="0" err="1"/>
              <a:t>aquesta</a:t>
            </a:r>
            <a:r>
              <a:rPr lang="es-ES" dirty="0"/>
              <a:t> operación es </a:t>
            </a:r>
            <a:r>
              <a:rPr lang="es-ES" dirty="0" err="1"/>
              <a:t>diu</a:t>
            </a:r>
            <a:r>
              <a:rPr lang="es-ES" dirty="0"/>
              <a:t> </a:t>
            </a:r>
            <a:r>
              <a:rPr lang="es-ES" dirty="0" err="1"/>
              <a:t>blit</a:t>
            </a:r>
            <a:r>
              <a:rPr lang="es-ES" dirty="0"/>
              <a:t> en angles.</a:t>
            </a:r>
          </a:p>
        </p:txBody>
      </p:sp>
    </p:spTree>
    <p:extLst>
      <p:ext uri="{BB962C8B-B14F-4D97-AF65-F5344CB8AC3E}">
        <p14:creationId xmlns:p14="http://schemas.microsoft.com/office/powerpoint/2010/main" val="4149420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9F1C321-5B62-33AF-09A0-AC384324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Ordres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5173F6-E231-B2A0-9674-6BDB98BB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err="1"/>
              <a:t>Linia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Circle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Elipse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Rectangle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    </a:t>
            </a:r>
          </a:p>
          <a:p>
            <a:endParaRPr lang="es-E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5F16A1C-CBB0-B2E3-DF88-2782572D3940}"/>
              </a:ext>
            </a:extLst>
          </p:cNvPr>
          <p:cNvSpPr txBox="1"/>
          <p:nvPr/>
        </p:nvSpPr>
        <p:spPr>
          <a:xfrm>
            <a:off x="766578" y="2138083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pygame.draw.line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(superficie, color, (x1, y1), (x2, y2))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DED050D-8419-015A-B783-9AC089A648D4}"/>
              </a:ext>
            </a:extLst>
          </p:cNvPr>
          <p:cNvSpPr txBox="1"/>
          <p:nvPr/>
        </p:nvSpPr>
        <p:spPr>
          <a:xfrm>
            <a:off x="766578" y="3449613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pygame.draw.circle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(superficie, color, (x, y),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A4BA0-EDB2-E110-CFDE-2140CFB28170}"/>
              </a:ext>
            </a:extLst>
          </p:cNvPr>
          <p:cNvSpPr txBox="1"/>
          <p:nvPr/>
        </p:nvSpPr>
        <p:spPr>
          <a:xfrm>
            <a:off x="766577" y="4624441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pygame.draw.ellipse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,(x1,y1,ample,alt))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AFC6EE89-86F2-BE4D-D3A6-0F95C242FCB9}"/>
              </a:ext>
            </a:extLst>
          </p:cNvPr>
          <p:cNvSpPr txBox="1"/>
          <p:nvPr/>
        </p:nvSpPr>
        <p:spPr>
          <a:xfrm>
            <a:off x="766576" y="5799269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,(x1,y1,ample,alt))</a:t>
            </a:r>
          </a:p>
        </p:txBody>
      </p:sp>
    </p:spTree>
    <p:extLst>
      <p:ext uri="{BB962C8B-B14F-4D97-AF65-F5344CB8AC3E}">
        <p14:creationId xmlns:p14="http://schemas.microsoft.com/office/powerpoint/2010/main" val="42615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9F1C321-5B62-33AF-09A0-AC384324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Ordres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r>
              <a:rPr lang="es-ES" dirty="0"/>
              <a:t> </a:t>
            </a:r>
            <a:r>
              <a:rPr lang="es-ES" dirty="0" err="1"/>
              <a:t>només</a:t>
            </a:r>
            <a:r>
              <a:rPr lang="es-ES" dirty="0"/>
              <a:t> </a:t>
            </a:r>
            <a:r>
              <a:rPr lang="es-ES" dirty="0" err="1"/>
              <a:t>llindar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5173F6-E231-B2A0-9674-6BDB98BB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Les </a:t>
            </a:r>
            <a:r>
              <a:rPr lang="es-ES" dirty="0" err="1"/>
              <a:t>ordres</a:t>
            </a:r>
            <a:r>
              <a:rPr lang="es-ES" dirty="0"/>
              <a:t> </a:t>
            </a:r>
            <a:r>
              <a:rPr lang="es-ES" dirty="0" err="1"/>
              <a:t>d’abans</a:t>
            </a:r>
            <a:r>
              <a:rPr lang="es-ES" dirty="0"/>
              <a:t> </a:t>
            </a:r>
            <a:r>
              <a:rPr lang="es-ES" dirty="0" err="1"/>
              <a:t>ens</a:t>
            </a:r>
            <a:r>
              <a:rPr lang="es-ES" dirty="0"/>
              <a:t> </a:t>
            </a:r>
            <a:r>
              <a:rPr lang="es-ES" dirty="0" err="1"/>
              <a:t>dibuixaven</a:t>
            </a:r>
            <a:r>
              <a:rPr lang="es-ES" dirty="0"/>
              <a:t> figures solides, si </a:t>
            </a:r>
          </a:p>
          <a:p>
            <a:pPr marL="0" indent="0">
              <a:buNone/>
            </a:pPr>
            <a:r>
              <a:rPr lang="es-ES" dirty="0" err="1"/>
              <a:t>Nomes</a:t>
            </a:r>
            <a:r>
              <a:rPr lang="es-ES" dirty="0"/>
              <a:t> </a:t>
            </a:r>
            <a:r>
              <a:rPr lang="es-ES" dirty="0" err="1"/>
              <a:t>volem</a:t>
            </a:r>
            <a:r>
              <a:rPr lang="es-ES" dirty="0"/>
              <a:t> el </a:t>
            </a:r>
            <a:r>
              <a:rPr lang="es-ES" dirty="0" err="1"/>
              <a:t>llindar</a:t>
            </a:r>
            <a:r>
              <a:rPr lang="es-ES" dirty="0"/>
              <a:t> </a:t>
            </a:r>
            <a:r>
              <a:rPr lang="es-ES" dirty="0" err="1"/>
              <a:t>hem</a:t>
            </a:r>
            <a:r>
              <a:rPr lang="es-ES" dirty="0"/>
              <a:t> </a:t>
            </a:r>
            <a:r>
              <a:rPr lang="es-ES" dirty="0" err="1"/>
              <a:t>d’afegir</a:t>
            </a:r>
            <a:r>
              <a:rPr lang="es-ES" dirty="0"/>
              <a:t> el </a:t>
            </a:r>
            <a:r>
              <a:rPr lang="es-ES" dirty="0" err="1"/>
              <a:t>gruix</a:t>
            </a:r>
            <a:r>
              <a:rPr lang="es-ES" dirty="0"/>
              <a:t> de la línea.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Circle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Elipse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Rectangle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    </a:t>
            </a:r>
          </a:p>
          <a:p>
            <a:endParaRPr lang="es-E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DED050D-8419-015A-B783-9AC089A648D4}"/>
              </a:ext>
            </a:extLst>
          </p:cNvPr>
          <p:cNvSpPr txBox="1"/>
          <p:nvPr/>
        </p:nvSpPr>
        <p:spPr>
          <a:xfrm>
            <a:off x="766578" y="3449613"/>
            <a:ext cx="7807267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pygame.draw.circle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radi,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gruix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A4BA0-EDB2-E110-CFDE-2140CFB28170}"/>
              </a:ext>
            </a:extLst>
          </p:cNvPr>
          <p:cNvSpPr txBox="1"/>
          <p:nvPr/>
        </p:nvSpPr>
        <p:spPr>
          <a:xfrm>
            <a:off x="766577" y="4624441"/>
            <a:ext cx="7807267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pygame.draw.ellipse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,(x1,y1,ample,alt),</a:t>
            </a:r>
            <a:r>
              <a:rPr lang="es-E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gruix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AFC6EE89-86F2-BE4D-D3A6-0F95C242FCB9}"/>
              </a:ext>
            </a:extLst>
          </p:cNvPr>
          <p:cNvSpPr txBox="1"/>
          <p:nvPr/>
        </p:nvSpPr>
        <p:spPr>
          <a:xfrm>
            <a:off x="766576" y="5799269"/>
            <a:ext cx="7807267" cy="33855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superficie,color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,(x1,y1,ample,alt),</a:t>
            </a:r>
            <a:r>
              <a:rPr lang="es-E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gruix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831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1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Farem que l’ordinador dibuixi aquest avió.</a:t>
            </a:r>
          </a:p>
        </p:txBody>
      </p:sp>
      <p:sp>
        <p:nvSpPr>
          <p:cNvPr id="5" name="5 Rectángulo"/>
          <p:cNvSpPr/>
          <p:nvPr/>
        </p:nvSpPr>
        <p:spPr>
          <a:xfrm>
            <a:off x="2286000" y="2786063"/>
            <a:ext cx="4714875" cy="321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cxnSp>
        <p:nvCxnSpPr>
          <p:cNvPr id="6" name="7 Conector recto de flecha"/>
          <p:cNvCxnSpPr/>
          <p:nvPr/>
        </p:nvCxnSpPr>
        <p:spPr>
          <a:xfrm rot="16200000" flipH="1">
            <a:off x="964406" y="4393407"/>
            <a:ext cx="321627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avi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3334763"/>
            <a:ext cx="3465576" cy="21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60332-6E8B-9498-B5B8-09ECC337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Nova </a:t>
            </a:r>
            <a:r>
              <a:rPr lang="es-ES" dirty="0" err="1"/>
              <a:t>versió</a:t>
            </a:r>
            <a:r>
              <a:rPr lang="es-ES" dirty="0"/>
              <a:t> del </a:t>
            </a:r>
            <a:r>
              <a:rPr lang="es-ES" dirty="0" err="1"/>
              <a:t>codi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E8CD8-F3D2-0EF8-C94A-A0505DBAA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</a:t>
            </a:r>
            <a:r>
              <a:rPr lang="es-ES" dirty="0" err="1"/>
              <a:t>ens</a:t>
            </a:r>
            <a:r>
              <a:rPr lang="es-ES" dirty="0"/>
              <a:t> </a:t>
            </a:r>
            <a:r>
              <a:rPr lang="es-ES" dirty="0" err="1"/>
              <a:t>fixem</a:t>
            </a:r>
            <a:r>
              <a:rPr lang="es-ES" dirty="0"/>
              <a:t> la primera </a:t>
            </a:r>
            <a:r>
              <a:rPr lang="es-ES" dirty="0" err="1"/>
              <a:t>versió</a:t>
            </a:r>
            <a:r>
              <a:rPr lang="es-ES" dirty="0"/>
              <a:t> es </a:t>
            </a:r>
            <a:r>
              <a:rPr lang="es-ES" dirty="0" err="1"/>
              <a:t>quedava</a:t>
            </a:r>
            <a:r>
              <a:rPr lang="es-ES" dirty="0"/>
              <a:t> “tonta”</a:t>
            </a:r>
          </a:p>
          <a:p>
            <a:r>
              <a:rPr lang="es-ES" dirty="0" err="1"/>
              <a:t>Hem</a:t>
            </a:r>
            <a:r>
              <a:rPr lang="es-ES" dirty="0"/>
              <a:t> de </a:t>
            </a:r>
            <a:r>
              <a:rPr lang="es-ES" dirty="0" err="1"/>
              <a:t>dir-li</a:t>
            </a:r>
            <a:r>
              <a:rPr lang="es-ES" dirty="0"/>
              <a:t> al Python </a:t>
            </a:r>
            <a:r>
              <a:rPr lang="es-ES" dirty="0" err="1"/>
              <a:t>com</a:t>
            </a:r>
            <a:r>
              <a:rPr lang="es-ES" dirty="0"/>
              <a:t> </a:t>
            </a:r>
            <a:r>
              <a:rPr lang="es-ES" dirty="0" err="1"/>
              <a:t>volem</a:t>
            </a:r>
            <a:r>
              <a:rPr lang="es-ES" dirty="0"/>
              <a:t> que </a:t>
            </a:r>
            <a:r>
              <a:rPr lang="es-ES" dirty="0" err="1"/>
              <a:t>aturi</a:t>
            </a:r>
            <a:r>
              <a:rPr lang="es-ES" dirty="0"/>
              <a:t> el programa, </a:t>
            </a:r>
            <a:r>
              <a:rPr lang="es-ES" dirty="0" err="1"/>
              <a:t>farem</a:t>
            </a:r>
            <a:r>
              <a:rPr lang="es-ES" dirty="0"/>
              <a:t> servir una nova </a:t>
            </a:r>
            <a:r>
              <a:rPr lang="es-ES" dirty="0" err="1"/>
              <a:t>llibreria</a:t>
            </a:r>
            <a:r>
              <a:rPr lang="es-ES" dirty="0"/>
              <a:t> “app”.</a:t>
            </a:r>
          </a:p>
          <a:p>
            <a:r>
              <a:rPr lang="es-ES" dirty="0"/>
              <a:t>I </a:t>
            </a:r>
            <a:r>
              <a:rPr lang="es-ES" dirty="0" err="1"/>
              <a:t>posarem</a:t>
            </a:r>
            <a:r>
              <a:rPr lang="es-ES" dirty="0"/>
              <a:t> el </a:t>
            </a:r>
            <a:r>
              <a:rPr lang="es-ES" dirty="0" err="1"/>
              <a:t>nostre</a:t>
            </a:r>
            <a:r>
              <a:rPr lang="es-ES" dirty="0"/>
              <a:t> </a:t>
            </a:r>
            <a:r>
              <a:rPr lang="es-ES" dirty="0" err="1"/>
              <a:t>codi</a:t>
            </a:r>
            <a:r>
              <a:rPr lang="es-ES" dirty="0"/>
              <a:t> per </a:t>
            </a:r>
            <a:r>
              <a:rPr lang="es-ES" dirty="0" err="1"/>
              <a:t>dibuixar</a:t>
            </a:r>
            <a:r>
              <a:rPr lang="es-ES" dirty="0"/>
              <a:t> a un bloc de </a:t>
            </a:r>
            <a:r>
              <a:rPr lang="es-ES" dirty="0" err="1"/>
              <a:t>codi</a:t>
            </a:r>
            <a:r>
              <a:rPr lang="es-ES" dirty="0"/>
              <a:t> que </a:t>
            </a:r>
            <a:r>
              <a:rPr lang="es-ES" dirty="0" err="1"/>
              <a:t>anomenem</a:t>
            </a:r>
            <a:r>
              <a:rPr lang="es-ES" dirty="0"/>
              <a:t> </a:t>
            </a:r>
            <a:r>
              <a:rPr lang="es-ES" dirty="0" err="1"/>
              <a:t>funció</a:t>
            </a:r>
            <a:endParaRPr lang="es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D3FDFDA-4D49-9D38-F6E8-D08FA12B2A84}"/>
              </a:ext>
            </a:extLst>
          </p:cNvPr>
          <p:cNvSpPr txBox="1"/>
          <p:nvPr/>
        </p:nvSpPr>
        <p:spPr>
          <a:xfrm>
            <a:off x="130484" y="4014787"/>
            <a:ext cx="8883032" cy="246221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*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draw():</a:t>
            </a:r>
          </a:p>
          <a:p>
            <a:pPr>
              <a:buNone/>
            </a:pP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app.run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(draw)</a:t>
            </a:r>
          </a:p>
        </p:txBody>
      </p:sp>
    </p:spTree>
    <p:extLst>
      <p:ext uri="{BB962C8B-B14F-4D97-AF65-F5344CB8AC3E}">
        <p14:creationId xmlns:p14="http://schemas.microsoft.com/office/powerpoint/2010/main" val="126861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724837F3-47A0-5825-609A-E764C55F2CD2}"/>
              </a:ext>
            </a:extLst>
          </p:cNvPr>
          <p:cNvSpPr txBox="1"/>
          <p:nvPr/>
        </p:nvSpPr>
        <p:spPr>
          <a:xfrm>
            <a:off x="130484" y="423388"/>
            <a:ext cx="8883032" cy="618630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sys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*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(draw):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running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True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running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events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event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pygame.event.get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event.type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QUIT: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running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# Draw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draw()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pygame.quit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5851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Variables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És una “capsa” on l’ordinador pot guardar una dada.</a:t>
            </a:r>
          </a:p>
          <a:p>
            <a:r>
              <a:rPr lang="ca-ES" dirty="0"/>
              <a:t>Te un nom per poder-la identificar.</a:t>
            </a:r>
          </a:p>
          <a:p>
            <a:r>
              <a:rPr lang="ca-ES" dirty="0"/>
              <a:t>I un valor que pot ser:</a:t>
            </a:r>
          </a:p>
          <a:p>
            <a:pPr lvl="1"/>
            <a:r>
              <a:rPr lang="ca-ES" dirty="0"/>
              <a:t>Un numero: 23</a:t>
            </a:r>
          </a:p>
          <a:p>
            <a:pPr lvl="1"/>
            <a:r>
              <a:rPr lang="ca-ES" dirty="0"/>
              <a:t>Una lletra: ’a’</a:t>
            </a:r>
          </a:p>
          <a:p>
            <a:pPr lvl="1"/>
            <a:r>
              <a:rPr lang="ca-ES" dirty="0"/>
              <a:t>Una frase ”la a es una lletra”</a:t>
            </a:r>
          </a:p>
          <a:p>
            <a:pPr lvl="1"/>
            <a:r>
              <a:rPr lang="ca-ES" dirty="0"/>
              <a:t>Cert o fals, </a:t>
            </a:r>
            <a:r>
              <a:rPr lang="ca-ES" dirty="0" err="1"/>
              <a:t>p.e</a:t>
            </a:r>
            <a:r>
              <a:rPr lang="ca-ES" dirty="0"/>
              <a:t> </a:t>
            </a:r>
            <a:r>
              <a:rPr lang="ca-ES" dirty="0" err="1"/>
              <a:t>running</a:t>
            </a:r>
            <a:endParaRPr lang="ca-ES" dirty="0"/>
          </a:p>
          <a:p>
            <a:pPr marL="274320" lvl="1" indent="0">
              <a:buNone/>
            </a:pPr>
            <a:endParaRPr lang="ca-ES" dirty="0"/>
          </a:p>
          <a:p>
            <a:r>
              <a:rPr lang="ca-ES" dirty="0"/>
              <a:t>Les definirem al principi del nostre programa.</a:t>
            </a: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64F684A-926E-3BBC-6442-DB622B936033}"/>
              </a:ext>
            </a:extLst>
          </p:cNvPr>
          <p:cNvSpPr txBox="1"/>
          <p:nvPr/>
        </p:nvSpPr>
        <p:spPr>
          <a:xfrm>
            <a:off x="668366" y="5257800"/>
            <a:ext cx="7807267" cy="12003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Numero = 23</a:t>
            </a: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lletra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= “a”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frase = “la a es una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lletra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Running = True</a:t>
            </a:r>
          </a:p>
        </p:txBody>
      </p:sp>
    </p:spTree>
    <p:extLst>
      <p:ext uri="{BB962C8B-B14F-4D97-AF65-F5344CB8AC3E}">
        <p14:creationId xmlns:p14="http://schemas.microsoft.com/office/powerpoint/2010/main" val="2856623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0484" y="464144"/>
            <a:ext cx="8229600" cy="391758"/>
          </a:xfrm>
        </p:spPr>
        <p:txBody>
          <a:bodyPr>
            <a:normAutofit fontScale="90000"/>
          </a:bodyPr>
          <a:lstStyle/>
          <a:p>
            <a:r>
              <a:rPr lang="ca-ES" dirty="0"/>
              <a:t>Una animació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936168F-49BA-A812-E97E-B10ADD6F3273}"/>
              </a:ext>
            </a:extLst>
          </p:cNvPr>
          <p:cNvSpPr txBox="1"/>
          <p:nvPr/>
        </p:nvSpPr>
        <p:spPr>
          <a:xfrm>
            <a:off x="130484" y="2556286"/>
            <a:ext cx="8883032" cy="360098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</a:t>
            </a: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*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Variables</a:t>
            </a:r>
          </a:p>
          <a:p>
            <a:pPr>
              <a:buNone/>
            </a:pP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0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draw():</a:t>
            </a:r>
          </a:p>
          <a:p>
            <a:pPr>
              <a:buNone/>
            </a:pP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global </a:t>
            </a: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endParaRPr lang="ca-ES" sz="1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((0,0,0));</a:t>
            </a:r>
          </a:p>
          <a:p>
            <a:pPr>
              <a:buNone/>
            </a:pP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pygame.draw.line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0, 0), </a:t>
            </a:r>
            <a:r>
              <a:rPr lang="ca-ES" sz="12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[0, </a:t>
            </a:r>
            <a:r>
              <a:rPr lang="ca-ES" sz="1200" b="1" u="sng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], [600, </a:t>
            </a:r>
            <a:r>
              <a:rPr lang="ca-ES" sz="1200" b="1" u="sng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u="sng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ca-ES" sz="1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+ 1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2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app.run</a:t>
            </a:r>
            <a:r>
              <a:rPr lang="ca-E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(draw)</a:t>
            </a:r>
          </a:p>
          <a:p>
            <a:pPr>
              <a:buNone/>
            </a:pPr>
            <a:endParaRPr lang="ca-E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7A1F88-427B-DB82-7F02-C5795D4A48E2}"/>
              </a:ext>
            </a:extLst>
          </p:cNvPr>
          <p:cNvSpPr txBox="1"/>
          <p:nvPr/>
        </p:nvSpPr>
        <p:spPr>
          <a:xfrm>
            <a:off x="130484" y="1172583"/>
            <a:ext cx="8573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</a:t>
            </a:r>
            <a:r>
              <a:rPr lang="es-ES" dirty="0" err="1"/>
              <a:t>volem</a:t>
            </a:r>
            <a:r>
              <a:rPr lang="es-ES" dirty="0"/>
              <a:t> </a:t>
            </a:r>
            <a:r>
              <a:rPr lang="es-ES" dirty="0" err="1"/>
              <a:t>fer</a:t>
            </a:r>
            <a:r>
              <a:rPr lang="es-ES" dirty="0"/>
              <a:t>-les servir </a:t>
            </a:r>
            <a:r>
              <a:rPr lang="es-ES" dirty="0" err="1"/>
              <a:t>dins</a:t>
            </a:r>
            <a:r>
              <a:rPr lang="es-ES" dirty="0"/>
              <a:t> </a:t>
            </a:r>
            <a:r>
              <a:rPr lang="es-ES" dirty="0" err="1"/>
              <a:t>d’un</a:t>
            </a:r>
            <a:r>
              <a:rPr lang="es-ES" dirty="0"/>
              <a:t> bloc </a:t>
            </a:r>
            <a:r>
              <a:rPr lang="es-ES" dirty="0" err="1"/>
              <a:t>haurem</a:t>
            </a:r>
            <a:r>
              <a:rPr lang="es-ES" dirty="0"/>
              <a:t> de posar: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nomVariable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Podrem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posar el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nom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d’una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variable allá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posavem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un numero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Tambe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canviar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el valor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d’una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un de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nou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61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Activitat 2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1. Modificarem l’animació anterior perquè la línea vagi de dalt a baix?</a:t>
            </a:r>
          </a:p>
          <a:p>
            <a:endParaRPr lang="ca-ES"/>
          </a:p>
          <a:p>
            <a:r>
              <a:rPr lang="ca-ES"/>
              <a:t>2. Com faríem perquè anés d’esquerra a dreta?</a:t>
            </a:r>
          </a:p>
          <a:p>
            <a:endParaRPr lang="ca-ES"/>
          </a:p>
          <a:p>
            <a:r>
              <a:rPr lang="ca-ES"/>
              <a:t>3. I perquè anés canviant de color?</a:t>
            </a:r>
          </a:p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3774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Python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sz="2000" dirty="0" err="1"/>
              <a:t>Python</a:t>
            </a:r>
            <a:r>
              <a:rPr lang="ca-ES" sz="2000" dirty="0"/>
              <a:t> es un llenguatge de programació molt senzill i pensat per ensenyar i per prototip ràpid. Es fa servir molt en intel·ligència artificial i robòtica.</a:t>
            </a:r>
          </a:p>
          <a:p>
            <a:pPr lvl="1"/>
            <a:r>
              <a:rPr lang="ca-ES" sz="1200" dirty="0">
                <a:hlinkClick r:id="rId2"/>
              </a:rPr>
              <a:t>https://www.python.org/</a:t>
            </a:r>
            <a:endParaRPr lang="ca-ES" sz="1200" dirty="0"/>
          </a:p>
          <a:p>
            <a:pPr lvl="1"/>
            <a:r>
              <a:rPr lang="ca-ES" sz="1200" dirty="0">
                <a:hlinkClick r:id="rId3"/>
              </a:rPr>
              <a:t>https://thonny.org/</a:t>
            </a:r>
            <a:endParaRPr lang="ca-ES" sz="1200" dirty="0"/>
          </a:p>
          <a:p>
            <a:pPr lvl="1"/>
            <a:r>
              <a:rPr lang="ca-ES" sz="2000" dirty="0"/>
              <a:t>Nosaltres el farem servir per desenvolupar la nostra estació de control.</a:t>
            </a:r>
          </a:p>
          <a:p>
            <a:endParaRPr lang="ca-ES" dirty="0"/>
          </a:p>
        </p:txBody>
      </p:sp>
      <p:pic>
        <p:nvPicPr>
          <p:cNvPr id="5" name="Picture 4" descr="http://dronesarefun.com/WorldOfDrones/TBSDiscoveryGroundStation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8601" y="3327989"/>
            <a:ext cx="4612490" cy="3459368"/>
          </a:xfrm>
          <a:prstGeom prst="rect">
            <a:avLst/>
          </a:prstGeom>
          <a:noFill/>
        </p:spPr>
      </p:pic>
      <p:pic>
        <p:nvPicPr>
          <p:cNvPr id="1026" name="Picture 2" descr="Logo de Python: la historia y el significado del logotipo, la marca y el  símbolo. | png, vector">
            <a:extLst>
              <a:ext uri="{FF2B5EF4-FFF2-40B4-BE49-F238E27FC236}">
                <a16:creationId xmlns:a16="http://schemas.microsoft.com/office/drawing/2014/main" id="{B959E990-5ADD-A6EA-DB5B-D5FC3156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221" y="443478"/>
            <a:ext cx="3119718" cy="12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7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Condicions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Podem fer que l’ordinador calculi quelcom i decideixi si ha de fer una cosa o un altre.</a:t>
            </a:r>
          </a:p>
          <a:p>
            <a:endParaRPr lang="ca-ES" dirty="0"/>
          </a:p>
          <a:p>
            <a:pPr marL="0" indent="0">
              <a:buNone/>
            </a:pPr>
            <a:r>
              <a:rPr lang="ca-ES" sz="2000" dirty="0">
                <a:latin typeface="Courier New"/>
                <a:cs typeface="Courier New"/>
              </a:rPr>
              <a:t>x = 2</a:t>
            </a:r>
          </a:p>
          <a:p>
            <a:pPr marL="0" indent="0">
              <a:buNone/>
            </a:pPr>
            <a:endParaRPr lang="ca-E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ca-ES" sz="2000" dirty="0" err="1">
                <a:latin typeface="Courier New"/>
                <a:cs typeface="Courier New"/>
              </a:rPr>
              <a:t>if</a:t>
            </a:r>
            <a:r>
              <a:rPr lang="ca-ES" sz="2000" dirty="0">
                <a:latin typeface="Courier New"/>
                <a:cs typeface="Courier New"/>
              </a:rPr>
              <a:t> x+5 &lt; 10:</a:t>
            </a:r>
          </a:p>
          <a:p>
            <a:pPr marL="0" indent="0">
              <a:buNone/>
            </a:pPr>
            <a:r>
              <a:rPr lang="ca-ES" sz="2000" dirty="0">
                <a:latin typeface="Courier New"/>
                <a:cs typeface="Courier New"/>
              </a:rPr>
              <a:t>    </a:t>
            </a:r>
            <a:r>
              <a:rPr lang="ca-ES" sz="2000" dirty="0" err="1">
                <a:latin typeface="Courier New"/>
                <a:cs typeface="Courier New"/>
              </a:rPr>
              <a:t>print</a:t>
            </a:r>
            <a:r>
              <a:rPr lang="ca-ES" sz="2000" dirty="0">
                <a:latin typeface="Courier New"/>
                <a:cs typeface="Courier New"/>
              </a:rPr>
              <a:t>("El resultat es mes petit que 10")</a:t>
            </a:r>
          </a:p>
          <a:p>
            <a:pPr marL="0" indent="0">
              <a:buNone/>
            </a:pPr>
            <a:r>
              <a:rPr lang="ca-ES" sz="2000" dirty="0" err="1">
                <a:latin typeface="Courier New"/>
                <a:cs typeface="Courier New"/>
              </a:rPr>
              <a:t>else</a:t>
            </a:r>
            <a:r>
              <a:rPr lang="ca-ES" sz="2000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ca-ES" sz="2000" dirty="0">
                <a:latin typeface="Courier New"/>
                <a:cs typeface="Courier New"/>
              </a:rPr>
              <a:t>    </a:t>
            </a:r>
            <a:r>
              <a:rPr lang="ca-ES" sz="2000" dirty="0" err="1">
                <a:latin typeface="Courier New"/>
                <a:cs typeface="Courier New"/>
              </a:rPr>
              <a:t>print</a:t>
            </a:r>
            <a:r>
              <a:rPr lang="ca-ES" sz="2000" dirty="0">
                <a:latin typeface="Courier New"/>
                <a:cs typeface="Courier New"/>
              </a:rPr>
              <a:t>("El resultat es mes gran que 10")</a:t>
            </a:r>
          </a:p>
          <a:p>
            <a:pPr marL="0" indent="0">
              <a:buNone/>
            </a:pPr>
            <a:endParaRPr lang="ca-ES" sz="2000" dirty="0">
              <a:latin typeface="Courier New"/>
              <a:cs typeface="Courier New"/>
            </a:endParaRPr>
          </a:p>
          <a:p>
            <a:r>
              <a:rPr lang="ca-ES" dirty="0"/>
              <a:t>Es molt important posar correctament els espais!!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68758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3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1. Modifica el programa anterior perquè al arribar al final de l’animació torni al principi.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35682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Fa referència als sistemes</a:t>
            </a:r>
            <a:br>
              <a:rPr lang="ca-ES" dirty="0"/>
            </a:br>
            <a:r>
              <a:rPr lang="ca-ES" dirty="0"/>
              <a:t>de comunicacions, sistemes de</a:t>
            </a:r>
            <a:br>
              <a:rPr lang="ca-ES" dirty="0"/>
            </a:br>
            <a:r>
              <a:rPr lang="ca-ES" dirty="0"/>
              <a:t>navegació, indicadors i elements de control de la nau.</a:t>
            </a:r>
          </a:p>
          <a:p>
            <a:r>
              <a:rPr lang="ca-ES" dirty="0"/>
              <a:t>En general, “l’aviònica” d’una aeronau inclou:</a:t>
            </a:r>
          </a:p>
          <a:p>
            <a:pPr lvl="1"/>
            <a:r>
              <a:rPr lang="ca-ES" dirty="0"/>
              <a:t>Des de qualsevol LED o sensor als sistemes de pilot automàtic.</a:t>
            </a:r>
          </a:p>
          <a:p>
            <a:pPr lvl="1"/>
            <a:r>
              <a:rPr lang="ca-ES" dirty="0"/>
              <a:t>Sistemes de comunicacions, navegació, monitoratge, controls de l’aeronau, “</a:t>
            </a:r>
            <a:r>
              <a:rPr lang="ca-ES" dirty="0" err="1"/>
              <a:t>Collision</a:t>
            </a:r>
            <a:r>
              <a:rPr lang="ca-ES" dirty="0"/>
              <a:t> </a:t>
            </a:r>
            <a:r>
              <a:rPr lang="ca-ES" dirty="0" err="1"/>
              <a:t>avoidance</a:t>
            </a:r>
            <a:r>
              <a:rPr lang="ca-ES" dirty="0"/>
              <a:t>”, caixes negres, meteorologia i Flight Management System.</a:t>
            </a:r>
          </a:p>
          <a:p>
            <a:r>
              <a:rPr lang="ca-ES" dirty="0"/>
              <a:t>Tota </a:t>
            </a:r>
            <a:r>
              <a:rPr lang="ca-ES" dirty="0" err="1"/>
              <a:t>l’informació</a:t>
            </a:r>
            <a:r>
              <a:rPr lang="ca-ES" dirty="0"/>
              <a:t> es plasma en el </a:t>
            </a:r>
            <a:r>
              <a:rPr lang="ca-ES" dirty="0" err="1"/>
              <a:t>Cockpit</a:t>
            </a:r>
            <a:endParaRPr lang="ca-ES" dirty="0"/>
          </a:p>
        </p:txBody>
      </p:sp>
      <p:pic>
        <p:nvPicPr>
          <p:cNvPr id="1026" name="Picture 2" descr="http://www.cleansky.eu/sites/default/files/illustrations/focus/power-syste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3175" y="0"/>
            <a:ext cx="2790825" cy="2352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623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r>
              <a:rPr lang="es-ES" dirty="0"/>
              <a:t> (</a:t>
            </a:r>
            <a:r>
              <a:rPr lang="es-ES" dirty="0" err="1"/>
              <a:t>Cockpit</a:t>
            </a:r>
            <a:r>
              <a:rPr lang="es-ES" dirty="0"/>
              <a:t>)</a:t>
            </a:r>
          </a:p>
        </p:txBody>
      </p:sp>
      <p:pic>
        <p:nvPicPr>
          <p:cNvPr id="9" name="Picture 9" descr="http://upload.wikimedia.org/wikipedia/commons/1/16/STS122_Atlanti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2990153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cdn.visualnews.com/wp-content/uploads/2013/03/Endeavour_flight_deck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388" y="1412776"/>
            <a:ext cx="5508612" cy="3672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CuadroTexto"/>
          <p:cNvSpPr txBox="1"/>
          <p:nvPr/>
        </p:nvSpPr>
        <p:spPr>
          <a:xfrm flipH="1">
            <a:off x="4355976" y="537321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Shuttle</a:t>
            </a:r>
            <a:r>
              <a:rPr lang="es-ES" dirty="0"/>
              <a:t>, NASA</a:t>
            </a:r>
          </a:p>
        </p:txBody>
      </p:sp>
    </p:spTree>
    <p:extLst>
      <p:ext uri="{BB962C8B-B14F-4D97-AF65-F5344CB8AC3E}">
        <p14:creationId xmlns:p14="http://schemas.microsoft.com/office/powerpoint/2010/main" val="287017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r>
              <a:rPr lang="es-ES" dirty="0"/>
              <a:t> (</a:t>
            </a:r>
            <a:r>
              <a:rPr lang="es-ES" dirty="0" err="1"/>
              <a:t>Cockpit</a:t>
            </a:r>
            <a:r>
              <a:rPr lang="es-ES" dirty="0"/>
              <a:t>)</a:t>
            </a:r>
          </a:p>
        </p:txBody>
      </p:sp>
      <p:pic>
        <p:nvPicPr>
          <p:cNvPr id="7" name="Picture 2" descr="http://www.freewebs.com/shamrock075/a320%20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4790536" cy="3239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3" name="Picture 7" descr="http://img.planespotters.net/photo/373000/original/EC-LUO-Vueling-Airbus-A320-200_PlanespottersNet_3734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205415"/>
            <a:ext cx="4680520" cy="3174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CuadroTexto"/>
          <p:cNvSpPr txBox="1"/>
          <p:nvPr/>
        </p:nvSpPr>
        <p:spPr>
          <a:xfrm>
            <a:off x="1403648" y="5157192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A320, Airbus</a:t>
            </a:r>
          </a:p>
        </p:txBody>
      </p:sp>
    </p:spTree>
    <p:extLst>
      <p:ext uri="{BB962C8B-B14F-4D97-AF65-F5344CB8AC3E}">
        <p14:creationId xmlns:p14="http://schemas.microsoft.com/office/powerpoint/2010/main" val="2594893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21652" t="11850" r="21292" b="15209"/>
          <a:stretch>
            <a:fillRect/>
          </a:stretch>
        </p:blipFill>
        <p:spPr bwMode="auto">
          <a:xfrm>
            <a:off x="251520" y="2996952"/>
            <a:ext cx="4909068" cy="3528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21292" t="8679" r="19869" b="12038"/>
          <a:stretch>
            <a:fillRect/>
          </a:stretch>
        </p:blipFill>
        <p:spPr bwMode="auto">
          <a:xfrm>
            <a:off x="5364088" y="1484784"/>
            <a:ext cx="3516870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898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482" t="10178" r="20481" b="13454"/>
          <a:stretch>
            <a:fillRect/>
          </a:stretch>
        </p:blipFill>
        <p:spPr bwMode="auto">
          <a:xfrm>
            <a:off x="755576" y="1123914"/>
            <a:ext cx="7884368" cy="5401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2627784" y="220486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Radar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115616" y="206084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Horitzó</a:t>
            </a:r>
            <a:r>
              <a:rPr lang="es-ES" dirty="0"/>
              <a:t> Artificial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779912" y="1844824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Flight Management </a:t>
            </a:r>
            <a:r>
              <a:rPr lang="es-ES" dirty="0" err="1"/>
              <a:t>System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945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Aviònica</a:t>
            </a:r>
            <a:endParaRPr lang="es-ES" dirty="0"/>
          </a:p>
        </p:txBody>
      </p:sp>
      <p:pic>
        <p:nvPicPr>
          <p:cNvPr id="51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87" t="8587" r="20481" b="11863"/>
          <a:stretch>
            <a:fillRect/>
          </a:stretch>
        </p:blipFill>
        <p:spPr bwMode="auto">
          <a:xfrm>
            <a:off x="0" y="1556792"/>
            <a:ext cx="4824536" cy="36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34032" t="10454" r="33869" b="12766"/>
          <a:stretch>
            <a:fillRect/>
          </a:stretch>
        </p:blipFill>
        <p:spPr bwMode="auto">
          <a:xfrm>
            <a:off x="4967536" y="2060848"/>
            <a:ext cx="4176464" cy="4536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1883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Horitzó Artificial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a-ES"/>
              <a:t>Mostra l’actitud que té l’avió respecte l’horitzó. A partir d’aquest, el pilot sap com s’està comportant l’aeronau.</a:t>
            </a:r>
          </a:p>
          <a:p>
            <a:r>
              <a:rPr lang="ca-ES"/>
              <a:t>Podem obtenir els angles de pitch i roll (balanceig i capcineig)</a:t>
            </a:r>
          </a:p>
        </p:txBody>
      </p:sp>
      <p:pic>
        <p:nvPicPr>
          <p:cNvPr id="7" name="Picture 2" descr="http://upload.wikimedia.org/wikipedia/commons/c/c5/VMS_Artificial_Horizo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738983"/>
            <a:ext cx="4038600" cy="424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313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Horitzó</a:t>
            </a:r>
            <a:r>
              <a:rPr lang="es-ES" dirty="0"/>
              <a:t> Artificial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a-ES" dirty="0"/>
              <a:t>El pilot coneix com està encarat l’avió respecte un horitzó fictici que representa l’estabilitat, paral·lel al terra i amb inclinació de 0 graus.</a:t>
            </a:r>
          </a:p>
          <a:p>
            <a:r>
              <a:rPr lang="ca-ES" dirty="0"/>
              <a:t>L’horitzó està representat de manera fixa amb la línia horitzontal vermella.</a:t>
            </a:r>
          </a:p>
          <a:p>
            <a:r>
              <a:rPr lang="ca-ES" dirty="0"/>
              <a:t>L’esfera interior mostra l’angle de capcineig i l’exterior el de balanceig.</a:t>
            </a:r>
          </a:p>
        </p:txBody>
      </p:sp>
      <p:pic>
        <p:nvPicPr>
          <p:cNvPr id="34818" name="Picture 2" descr="C:\Users\Tonii\Desktop\Pràctiques Parrot\ppt's pràctiques\7-24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4246368" cy="4997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8075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Que és un programa?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Es una “recepta de cuina”</a:t>
            </a:r>
          </a:p>
          <a:p>
            <a:r>
              <a:rPr lang="ca-ES" dirty="0"/>
              <a:t>Li diem a l’ordinador pas a pas que ha de fer</a:t>
            </a:r>
          </a:p>
          <a:p>
            <a:r>
              <a:rPr lang="ca-ES" dirty="0"/>
              <a:t>L’ordinador no s’inventa res… només farà exactament el que nosaltres li diguem.</a:t>
            </a:r>
          </a:p>
          <a:p>
            <a:endParaRPr lang="ca-ES" dirty="0"/>
          </a:p>
          <a:p>
            <a:r>
              <a:rPr lang="ca-ES" dirty="0"/>
              <a:t>En el nostre cas li ensenyarem a que es comuniqui amb el </a:t>
            </a:r>
            <a:r>
              <a:rPr lang="ca-ES" dirty="0" err="1"/>
              <a:t>ARDrone</a:t>
            </a:r>
            <a:r>
              <a:rPr lang="ca-ES" dirty="0"/>
              <a:t> i visualitzi els instruments com si </a:t>
            </a:r>
            <a:r>
              <a:rPr lang="ca-ES" dirty="0" err="1"/>
              <a:t>estiguessim</a:t>
            </a:r>
            <a:r>
              <a:rPr lang="ca-ES" dirty="0"/>
              <a:t> a bord del </a:t>
            </a:r>
            <a:r>
              <a:rPr lang="ca-ES" dirty="0" err="1"/>
              <a:t>drone</a:t>
            </a:r>
            <a:r>
              <a:rPr lang="ca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1188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DJITelloPy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a-ES" dirty="0"/>
              <a:t>Comunicació amb </a:t>
            </a:r>
            <a:r>
              <a:rPr lang="ca-ES" dirty="0" err="1"/>
              <a:t>Tello</a:t>
            </a:r>
            <a:endParaRPr lang="ca-ES" dirty="0"/>
          </a:p>
          <a:p>
            <a:r>
              <a:rPr lang="ca-ES" dirty="0">
                <a:sym typeface="Wingdings" pitchFamily="2" charset="2"/>
              </a:rPr>
              <a:t>Com obtenir comunicació amb el </a:t>
            </a:r>
            <a:r>
              <a:rPr lang="ca-ES" dirty="0" err="1">
                <a:sym typeface="Wingdings" pitchFamily="2" charset="2"/>
              </a:rPr>
              <a:t>drone</a:t>
            </a:r>
            <a:r>
              <a:rPr lang="ca-ES" dirty="0">
                <a:sym typeface="Wingdings" pitchFamily="2" charset="2"/>
              </a:rPr>
              <a:t>: </a:t>
            </a:r>
          </a:p>
          <a:p>
            <a:pPr lvl="1"/>
            <a:r>
              <a:rPr lang="ca-ES" dirty="0">
                <a:sym typeface="Wingdings" pitchFamily="2" charset="2"/>
              </a:rPr>
              <a:t>Arrancar el </a:t>
            </a:r>
            <a:r>
              <a:rPr lang="ca-ES" dirty="0" err="1">
                <a:sym typeface="Wingdings" pitchFamily="2" charset="2"/>
              </a:rPr>
              <a:t>drone</a:t>
            </a:r>
            <a:endParaRPr lang="ca-ES" dirty="0">
              <a:sym typeface="Wingdings" pitchFamily="2" charset="2"/>
            </a:endParaRPr>
          </a:p>
          <a:p>
            <a:pPr lvl="1"/>
            <a:r>
              <a:rPr lang="ca-ES" dirty="0">
                <a:sym typeface="Wingdings" pitchFamily="2" charset="2"/>
              </a:rPr>
              <a:t>Des del PC, establim connexió amb el </a:t>
            </a:r>
            <a:r>
              <a:rPr lang="ca-ES" dirty="0" err="1">
                <a:sym typeface="Wingdings" pitchFamily="2" charset="2"/>
              </a:rPr>
              <a:t>Wi</a:t>
            </a:r>
            <a:r>
              <a:rPr lang="ca-ES" dirty="0">
                <a:sym typeface="Wingdings" pitchFamily="2" charset="2"/>
              </a:rPr>
              <a:t>-Fi del </a:t>
            </a:r>
            <a:r>
              <a:rPr lang="ca-ES" dirty="0" err="1">
                <a:sym typeface="Wingdings" pitchFamily="2" charset="2"/>
              </a:rPr>
              <a:t>drone</a:t>
            </a:r>
            <a:endParaRPr lang="ca-ES" dirty="0"/>
          </a:p>
        </p:txBody>
      </p:sp>
      <p:cxnSp>
        <p:nvCxnSpPr>
          <p:cNvPr id="6" name="5 Conector recto de flecha"/>
          <p:cNvCxnSpPr/>
          <p:nvPr/>
        </p:nvCxnSpPr>
        <p:spPr>
          <a:xfrm flipV="1">
            <a:off x="4355976" y="4437112"/>
            <a:ext cx="432048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3923928" y="6093296"/>
            <a:ext cx="466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/>
              <a:t>Obtenim angles de l’avió, GPS, bateria, etc.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13D7300-16F4-3EE4-1C85-30EB4D1A6B80}"/>
              </a:ext>
            </a:extLst>
          </p:cNvPr>
          <p:cNvSpPr txBox="1"/>
          <p:nvPr/>
        </p:nvSpPr>
        <p:spPr>
          <a:xfrm>
            <a:off x="4495800" y="2687322"/>
            <a:ext cx="4572000" cy="16004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>
                <a:solidFill>
                  <a:schemeClr val="dk1"/>
                </a:solidFill>
              </a:defRPr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>
                <a:solidFill>
                  <a:schemeClr val="dk1"/>
                </a:solidFill>
              </a:defRPr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>
                <a:solidFill>
                  <a:schemeClr val="dk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9pPr>
          </a:lstStyle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djitellopy</a:t>
            </a:r>
            <a:r>
              <a:rPr lang="es-ES" dirty="0"/>
              <a:t> </a:t>
            </a:r>
            <a:r>
              <a:rPr lang="es-ES" dirty="0" err="1"/>
              <a:t>import</a:t>
            </a:r>
            <a:r>
              <a:rPr lang="es-ES" dirty="0"/>
              <a:t> </a:t>
            </a:r>
            <a:r>
              <a:rPr lang="es-ES" dirty="0" err="1"/>
              <a:t>tello</a:t>
            </a:r>
            <a:endParaRPr lang="es-ES" dirty="0"/>
          </a:p>
          <a:p>
            <a:endParaRPr lang="es-ES" dirty="0"/>
          </a:p>
          <a:p>
            <a:r>
              <a:rPr lang="es-ES" dirty="0"/>
              <a:t>me = </a:t>
            </a:r>
            <a:r>
              <a:rPr lang="es-ES" dirty="0" err="1"/>
              <a:t>tello.Tello</a:t>
            </a:r>
            <a:r>
              <a:rPr lang="es-ES" dirty="0"/>
              <a:t>()</a:t>
            </a:r>
          </a:p>
          <a:p>
            <a:r>
              <a:rPr lang="es-ES" dirty="0" err="1"/>
              <a:t>me.connect</a:t>
            </a:r>
            <a:r>
              <a:rPr lang="es-ES" dirty="0"/>
              <a:t>()</a:t>
            </a:r>
          </a:p>
          <a:p>
            <a:endParaRPr lang="es-ES" dirty="0"/>
          </a:p>
          <a:p>
            <a:r>
              <a:rPr lang="es-ES" dirty="0" err="1"/>
              <a:t>print</a:t>
            </a:r>
            <a:r>
              <a:rPr lang="es-ES" dirty="0"/>
              <a:t>(</a:t>
            </a:r>
            <a:r>
              <a:rPr lang="es-ES" dirty="0" err="1"/>
              <a:t>me.get_battery</a:t>
            </a:r>
            <a:r>
              <a:rPr lang="es-E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992813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Obtenció dels angles del </a:t>
            </a:r>
            <a:r>
              <a:rPr lang="ca-ES" dirty="0" err="1"/>
              <a:t>Tello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Informació rellevant:</a:t>
            </a:r>
          </a:p>
          <a:p>
            <a:pPr lvl="1"/>
            <a:r>
              <a:rPr lang="ca-ES" dirty="0"/>
              <a:t>Pitch, roll &amp; </a:t>
            </a:r>
            <a:r>
              <a:rPr lang="ca-ES" dirty="0" err="1"/>
              <a:t>yaw</a:t>
            </a:r>
            <a:endParaRPr lang="ca-ES" dirty="0"/>
          </a:p>
          <a:p>
            <a:pPr lvl="1"/>
            <a:r>
              <a:rPr lang="ca-ES" dirty="0"/>
              <a:t>Estat de bateria</a:t>
            </a:r>
          </a:p>
          <a:p>
            <a:pPr lvl="1"/>
            <a:r>
              <a:rPr lang="ca-ES" dirty="0"/>
              <a:t>Velocitat horitzontal i vertical</a:t>
            </a:r>
          </a:p>
          <a:p>
            <a:pPr lvl="1"/>
            <a:r>
              <a:rPr lang="ca-ES" dirty="0"/>
              <a:t>Altitud</a:t>
            </a:r>
          </a:p>
          <a:p>
            <a:r>
              <a:rPr lang="ca-ES" dirty="0"/>
              <a:t>Aquesta informació l’obtenim dels </a:t>
            </a:r>
            <a:r>
              <a:rPr lang="ca-ES" i="1" dirty="0"/>
              <a:t>sensors</a:t>
            </a:r>
            <a:r>
              <a:rPr lang="ca-ES" dirty="0"/>
              <a:t>:</a:t>
            </a:r>
          </a:p>
          <a:p>
            <a:pPr lvl="1"/>
            <a:r>
              <a:rPr lang="ca-ES" dirty="0"/>
              <a:t>Tenim informació dels 6 graus de llibertat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802A29-BA83-D1FA-57B6-C9FC605A487B}"/>
              </a:ext>
            </a:extLst>
          </p:cNvPr>
          <p:cNvSpPr txBox="1"/>
          <p:nvPr/>
        </p:nvSpPr>
        <p:spPr>
          <a:xfrm>
            <a:off x="4572000" y="1673352"/>
            <a:ext cx="4572000" cy="418576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1400">
                <a:latin typeface="Courier New" pitchFamily="49" charset="0"/>
                <a:cs typeface="Courier New" pitchFamily="49" charset="0"/>
              </a:defRPr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>
                <a:solidFill>
                  <a:schemeClr val="dk1"/>
                </a:solidFill>
              </a:defRPr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>
                <a:solidFill>
                  <a:schemeClr val="dk1"/>
                </a:solidFill>
              </a:defRPr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>
                <a:solidFill>
                  <a:schemeClr val="dk1"/>
                </a:solidFill>
              </a:defRPr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>
                <a:solidFill>
                  <a:schemeClr val="dk1"/>
                </a:solidFill>
              </a:defRPr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>
                <a:solidFill>
                  <a:schemeClr val="dk1"/>
                </a:solidFill>
              </a:defRPr>
            </a:lvl9pPr>
          </a:lstStyle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djitellopy</a:t>
            </a:r>
            <a:r>
              <a:rPr lang="es-ES" dirty="0"/>
              <a:t> </a:t>
            </a:r>
            <a:r>
              <a:rPr lang="es-ES" dirty="0" err="1"/>
              <a:t>import</a:t>
            </a:r>
            <a:r>
              <a:rPr lang="es-ES" dirty="0"/>
              <a:t> </a:t>
            </a:r>
            <a:r>
              <a:rPr lang="es-ES" dirty="0" err="1"/>
              <a:t>tello</a:t>
            </a:r>
            <a:endParaRPr lang="es-ES" dirty="0"/>
          </a:p>
          <a:p>
            <a:endParaRPr lang="es-ES" dirty="0"/>
          </a:p>
          <a:p>
            <a:r>
              <a:rPr lang="es-ES" dirty="0"/>
              <a:t>me = </a:t>
            </a:r>
            <a:r>
              <a:rPr lang="es-ES" dirty="0" err="1"/>
              <a:t>tello.Tello</a:t>
            </a:r>
            <a:r>
              <a:rPr lang="es-ES" dirty="0"/>
              <a:t>()</a:t>
            </a:r>
          </a:p>
          <a:p>
            <a:r>
              <a:rPr lang="es-ES" dirty="0" err="1"/>
              <a:t>me.connect</a:t>
            </a:r>
            <a:r>
              <a:rPr lang="es-ES" dirty="0"/>
              <a:t>()</a:t>
            </a:r>
          </a:p>
          <a:p>
            <a:endParaRPr lang="es-ES" dirty="0"/>
          </a:p>
          <a:p>
            <a:r>
              <a:rPr lang="es-ES" dirty="0" err="1"/>
              <a:t>battery</a:t>
            </a:r>
            <a:r>
              <a:rPr lang="es-ES" dirty="0"/>
              <a:t> = </a:t>
            </a:r>
            <a:r>
              <a:rPr lang="es-ES" dirty="0" err="1"/>
              <a:t>me.get_battery</a:t>
            </a:r>
            <a:r>
              <a:rPr lang="es-ES" dirty="0"/>
              <a:t>()</a:t>
            </a:r>
          </a:p>
          <a:p>
            <a:r>
              <a:rPr lang="es-ES" dirty="0"/>
              <a:t>roll = </a:t>
            </a:r>
            <a:r>
              <a:rPr lang="es-ES" dirty="0" err="1"/>
              <a:t>me.get_roll</a:t>
            </a:r>
            <a:r>
              <a:rPr lang="es-ES" dirty="0"/>
              <a:t>()</a:t>
            </a:r>
          </a:p>
          <a:p>
            <a:r>
              <a:rPr lang="es-ES" dirty="0"/>
              <a:t>pitch = </a:t>
            </a:r>
            <a:r>
              <a:rPr lang="es-ES" dirty="0" err="1"/>
              <a:t>me.get_pitch</a:t>
            </a:r>
            <a:r>
              <a:rPr lang="es-ES" dirty="0"/>
              <a:t>()</a:t>
            </a:r>
          </a:p>
          <a:p>
            <a:r>
              <a:rPr lang="es-ES" dirty="0" err="1"/>
              <a:t>yaw</a:t>
            </a:r>
            <a:r>
              <a:rPr lang="es-ES" dirty="0"/>
              <a:t> = </a:t>
            </a:r>
            <a:r>
              <a:rPr lang="es-ES" dirty="0" err="1"/>
              <a:t>me.get_yaw</a:t>
            </a:r>
            <a:r>
              <a:rPr lang="es-ES" dirty="0"/>
              <a:t>()</a:t>
            </a:r>
          </a:p>
          <a:p>
            <a:r>
              <a:rPr lang="es-ES" dirty="0" err="1"/>
              <a:t>height</a:t>
            </a:r>
            <a:r>
              <a:rPr lang="es-ES" dirty="0"/>
              <a:t> = </a:t>
            </a:r>
            <a:r>
              <a:rPr lang="es-ES" dirty="0" err="1"/>
              <a:t>me.get_height</a:t>
            </a:r>
            <a:r>
              <a:rPr lang="es-ES" dirty="0"/>
              <a:t>()</a:t>
            </a:r>
          </a:p>
          <a:p>
            <a:endParaRPr lang="es-ES" dirty="0"/>
          </a:p>
          <a:p>
            <a:r>
              <a:rPr lang="es-ES" dirty="0" err="1"/>
              <a:t>speedX</a:t>
            </a:r>
            <a:r>
              <a:rPr lang="es-ES" dirty="0"/>
              <a:t> = </a:t>
            </a:r>
            <a:r>
              <a:rPr lang="es-ES" dirty="0" err="1"/>
              <a:t>me.get_speed_x</a:t>
            </a:r>
            <a:r>
              <a:rPr lang="es-ES" dirty="0"/>
              <a:t>()</a:t>
            </a:r>
          </a:p>
          <a:p>
            <a:r>
              <a:rPr lang="es-ES" dirty="0" err="1"/>
              <a:t>speedY</a:t>
            </a:r>
            <a:r>
              <a:rPr lang="es-ES" dirty="0"/>
              <a:t> = </a:t>
            </a:r>
            <a:r>
              <a:rPr lang="es-ES" dirty="0" err="1"/>
              <a:t>me.get_speed_y</a:t>
            </a:r>
            <a:r>
              <a:rPr lang="es-ES" dirty="0"/>
              <a:t>()</a:t>
            </a:r>
          </a:p>
          <a:p>
            <a:r>
              <a:rPr lang="es-ES" dirty="0" err="1"/>
              <a:t>speedZ</a:t>
            </a:r>
            <a:r>
              <a:rPr lang="es-ES" dirty="0"/>
              <a:t> = </a:t>
            </a:r>
            <a:r>
              <a:rPr lang="es-ES" dirty="0" err="1"/>
              <a:t>me.get_speed_z</a:t>
            </a:r>
            <a:r>
              <a:rPr lang="es-ES" dirty="0"/>
              <a:t>()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901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Obtenció dels angles del </a:t>
            </a:r>
            <a:r>
              <a:rPr lang="ca-ES" dirty="0" err="1"/>
              <a:t>Tello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85621"/>
            <a:ext cx="8428616" cy="5216813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app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pygame.locals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djitellopy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tello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tello.Tello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me.connect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pygame.freetype.SysFont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("Arial", 12)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():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global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roll, pitch,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yaw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height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#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Get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data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me.get_battery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roll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me.get_roll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pitch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me.get_pitch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yaw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me.get_yaw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me.get_height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#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Draw</a:t>
            </a: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40),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f"Battery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60),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f"Roll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{roll}",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80),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f"Pitch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{roll}",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100),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f"Yaw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{roll}", (0, 255, 0))</a:t>
            </a:r>
          </a:p>
          <a:p>
            <a:pPr>
              <a:buNone/>
            </a:pP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font.render_to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, (40, 120), 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f"Height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: {</a:t>
            </a:r>
            <a:r>
              <a:rPr lang="es-ES" sz="900" b="1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height</a:t>
            </a:r>
            <a:r>
              <a:rPr lang="es-ES" sz="900" b="1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}", (0, 255, 0))</a:t>
            </a:r>
          </a:p>
          <a:p>
            <a:pPr>
              <a:buNone/>
            </a:pPr>
            <a:endParaRPr lang="es-ES" sz="900" dirty="0">
              <a:solidFill>
                <a:schemeClr val="dk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app.run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900" dirty="0" err="1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es-ES" sz="900" dirty="0">
                <a:solidFill>
                  <a:schemeClr val="dk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21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Activitat 4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a-ES"/>
          </a:p>
          <a:p>
            <a:r>
              <a:rPr lang="ca-ES"/>
              <a:t>Fem un indicador de batería per la nostra estació de terra</a:t>
            </a:r>
          </a:p>
          <a:p>
            <a:pPr lvl="1"/>
            <a:r>
              <a:rPr lang="ca-ES"/>
              <a:t>La llargaria del rectangle ha de ser proporcional a la bateria</a:t>
            </a:r>
          </a:p>
          <a:p>
            <a:pPr lvl="1"/>
            <a:r>
              <a:rPr lang="ca-ES"/>
              <a:t>Podem posar numeros per facilitar la lectura</a:t>
            </a:r>
          </a:p>
          <a:p>
            <a:pPr lvl="1"/>
            <a:r>
              <a:rPr lang="ca-ES"/>
              <a:t>Podem canviar el color quan baixi d’un cert nivell per avisar.</a:t>
            </a:r>
          </a:p>
          <a:p>
            <a:pPr marL="274320" lvl="1" indent="0">
              <a:buNone/>
            </a:pPr>
            <a:endParaRPr lang="ca-ES"/>
          </a:p>
          <a:p>
            <a:endParaRPr lang="ca-ES"/>
          </a:p>
        </p:txBody>
      </p:sp>
      <p:sp>
        <p:nvSpPr>
          <p:cNvPr id="4" name="Rectángulo 3"/>
          <p:cNvSpPr/>
          <p:nvPr/>
        </p:nvSpPr>
        <p:spPr>
          <a:xfrm>
            <a:off x="2333908" y="4107649"/>
            <a:ext cx="3249166" cy="48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Rectángulo 4"/>
          <p:cNvSpPr/>
          <p:nvPr/>
        </p:nvSpPr>
        <p:spPr>
          <a:xfrm>
            <a:off x="2333908" y="4900797"/>
            <a:ext cx="3249166" cy="48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Rectángulo 5"/>
          <p:cNvSpPr/>
          <p:nvPr/>
        </p:nvSpPr>
        <p:spPr>
          <a:xfrm>
            <a:off x="2333908" y="4153417"/>
            <a:ext cx="2894504" cy="377584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ángulo 6"/>
          <p:cNvSpPr/>
          <p:nvPr/>
        </p:nvSpPr>
        <p:spPr>
          <a:xfrm>
            <a:off x="2333908" y="4958005"/>
            <a:ext cx="949580" cy="377584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91524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A6BD8-D18C-ACD2-DDCA-3C837952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Moure</a:t>
            </a:r>
            <a:r>
              <a:rPr lang="es-ES" dirty="0"/>
              <a:t> el </a:t>
            </a:r>
            <a:r>
              <a:rPr lang="es-ES" dirty="0" err="1"/>
              <a:t>tello</a:t>
            </a:r>
            <a:r>
              <a:rPr lang="es-ES" dirty="0"/>
              <a:t> </a:t>
            </a:r>
            <a:r>
              <a:rPr lang="es-ES" dirty="0" err="1"/>
              <a:t>automaticament</a:t>
            </a:r>
            <a:endParaRPr lang="es-E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0937865-9FC4-CCF2-EA3E-F90B2B6171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39272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djitellopy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tello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Arrancar comunicacions amb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Tello</a:t>
            </a: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 =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tello.Tello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me.connect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Obtenir bateria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me.get_battery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battery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endParaRPr lang="ca-E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Enlairament, moviments i aterrar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me.takeoff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me.move_forward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(50)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me.move_back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(50)</a:t>
            </a:r>
          </a:p>
          <a:p>
            <a:pPr>
              <a:buNone/>
            </a:pPr>
            <a:r>
              <a:rPr lang="ca-E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me.land</a:t>
            </a:r>
            <a:r>
              <a:rPr lang="ca-E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1871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5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Fer horitzó artificial</a:t>
            </a:r>
          </a:p>
          <a:p>
            <a:pPr lvl="1"/>
            <a:r>
              <a:rPr lang="ca-ES" dirty="0"/>
              <a:t>Podeu fer servir trigonometria: cos(), </a:t>
            </a:r>
            <a:r>
              <a:rPr lang="ca-ES" dirty="0" err="1"/>
              <a:t>sin</a:t>
            </a:r>
            <a:r>
              <a:rPr lang="ca-ES" dirty="0"/>
              <a:t>(), radians(), </a:t>
            </a:r>
            <a:r>
              <a:rPr lang="ca-ES" dirty="0" err="1"/>
              <a:t>degrees</a:t>
            </a:r>
            <a:r>
              <a:rPr lang="ca-ES" dirty="0"/>
              <a:t>()</a:t>
            </a:r>
          </a:p>
          <a:p>
            <a:pPr lvl="2"/>
            <a:r>
              <a:rPr lang="ca-ES" dirty="0"/>
              <a:t>Teniu en compte que totes les funcions fan servir radians!</a:t>
            </a:r>
          </a:p>
          <a:p>
            <a:pPr lvl="2"/>
            <a:endParaRPr lang="ca-ES" dirty="0"/>
          </a:p>
          <a:p>
            <a:pPr lvl="1"/>
            <a:r>
              <a:rPr lang="ca-ES" dirty="0"/>
              <a:t>Altra possibilitat es aplicar una “transformació” la pantalla.</a:t>
            </a:r>
          </a:p>
          <a:p>
            <a:pPr lvl="2"/>
            <a:r>
              <a:rPr lang="ca-ES" dirty="0"/>
              <a:t>Es com girar el paper on anem a dibuixar.</a:t>
            </a:r>
          </a:p>
          <a:p>
            <a:pPr marL="548640" lvl="2" indent="0">
              <a:buNone/>
            </a:pPr>
            <a:r>
              <a:rPr lang="ca-ES" dirty="0">
                <a:latin typeface="Courier New"/>
                <a:cs typeface="Courier New"/>
              </a:rPr>
              <a:t>  </a:t>
            </a:r>
            <a:r>
              <a:rPr lang="ca-ES" dirty="0" err="1">
                <a:latin typeface="Courier New"/>
                <a:cs typeface="Courier New"/>
              </a:rPr>
              <a:t>pushMatrix</a:t>
            </a:r>
            <a:r>
              <a:rPr lang="ca-ES" dirty="0">
                <a:latin typeface="Courier New"/>
                <a:cs typeface="Courier New"/>
              </a:rPr>
              <a:t>();</a:t>
            </a:r>
          </a:p>
          <a:p>
            <a:pPr marL="548640" lvl="2" indent="0">
              <a:buNone/>
            </a:pPr>
            <a:r>
              <a:rPr lang="ca-ES" dirty="0">
                <a:latin typeface="Courier New"/>
                <a:cs typeface="Courier New"/>
              </a:rPr>
              <a:t>  </a:t>
            </a:r>
            <a:r>
              <a:rPr lang="ca-ES" dirty="0" err="1">
                <a:latin typeface="Courier New"/>
                <a:cs typeface="Courier New"/>
              </a:rPr>
              <a:t>translate</a:t>
            </a:r>
            <a:r>
              <a:rPr lang="ca-ES" dirty="0">
                <a:latin typeface="Courier New"/>
                <a:cs typeface="Courier New"/>
              </a:rPr>
              <a:t>(</a:t>
            </a:r>
            <a:r>
              <a:rPr lang="ca-ES" dirty="0" err="1">
                <a:latin typeface="Courier New"/>
                <a:cs typeface="Courier New"/>
              </a:rPr>
              <a:t>centreX</a:t>
            </a:r>
            <a:r>
              <a:rPr lang="ca-ES" dirty="0">
                <a:latin typeface="Courier New"/>
                <a:cs typeface="Courier New"/>
              </a:rPr>
              <a:t>, </a:t>
            </a:r>
            <a:r>
              <a:rPr lang="ca-ES" dirty="0" err="1">
                <a:latin typeface="Courier New"/>
                <a:cs typeface="Courier New"/>
              </a:rPr>
              <a:t>centreY</a:t>
            </a:r>
            <a:r>
              <a:rPr lang="ca-ES" dirty="0">
                <a:latin typeface="Courier New"/>
                <a:cs typeface="Courier New"/>
              </a:rPr>
              <a:t>);</a:t>
            </a:r>
          </a:p>
          <a:p>
            <a:pPr marL="548640" lvl="2" indent="0">
              <a:buNone/>
            </a:pPr>
            <a:r>
              <a:rPr lang="ca-ES" dirty="0">
                <a:latin typeface="Courier New"/>
                <a:cs typeface="Courier New"/>
              </a:rPr>
              <a:t>  </a:t>
            </a:r>
            <a:r>
              <a:rPr lang="ca-ES" dirty="0" err="1">
                <a:latin typeface="Courier New"/>
                <a:cs typeface="Courier New"/>
              </a:rPr>
              <a:t>rotate</a:t>
            </a:r>
            <a:r>
              <a:rPr lang="ca-ES" dirty="0">
                <a:latin typeface="Courier New"/>
                <a:cs typeface="Courier New"/>
              </a:rPr>
              <a:t>(radians(</a:t>
            </a:r>
            <a:r>
              <a:rPr lang="ca-ES" dirty="0" err="1">
                <a:latin typeface="Courier New"/>
                <a:cs typeface="Courier New"/>
              </a:rPr>
              <a:t>angulo</a:t>
            </a:r>
            <a:r>
              <a:rPr lang="ca-ES" dirty="0">
                <a:latin typeface="Courier New"/>
                <a:cs typeface="Courier New"/>
              </a:rPr>
              <a:t>));</a:t>
            </a:r>
          </a:p>
          <a:p>
            <a:pPr marL="548640" lvl="2" indent="0">
              <a:buNone/>
            </a:pPr>
            <a:r>
              <a:rPr lang="ca-ES" dirty="0">
                <a:latin typeface="Courier New"/>
                <a:cs typeface="Courier New"/>
              </a:rPr>
              <a:t>  ... Dibuixem...</a:t>
            </a:r>
          </a:p>
          <a:p>
            <a:pPr marL="548640" lvl="2" indent="0">
              <a:buNone/>
            </a:pPr>
            <a:r>
              <a:rPr lang="ca-ES" dirty="0">
                <a:latin typeface="Courier New"/>
                <a:cs typeface="Courier New"/>
              </a:rPr>
              <a:t>  </a:t>
            </a:r>
            <a:r>
              <a:rPr lang="ca-ES" dirty="0" err="1">
                <a:latin typeface="Courier New"/>
                <a:cs typeface="Courier New"/>
              </a:rPr>
              <a:t>popMatrix</a:t>
            </a:r>
            <a:r>
              <a:rPr lang="ca-ES" dirty="0">
                <a:latin typeface="Courier New"/>
                <a:cs typeface="Courier New"/>
              </a:rPr>
              <a:t>();</a:t>
            </a:r>
          </a:p>
          <a:p>
            <a:pPr marL="548640" lvl="2" indent="0">
              <a:buNone/>
            </a:pPr>
            <a:endParaRPr lang="ca-ES" dirty="0"/>
          </a:p>
        </p:txBody>
      </p:sp>
      <p:pic>
        <p:nvPicPr>
          <p:cNvPr id="4" name="Imagen 3" descr="horizon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48" y="3890252"/>
            <a:ext cx="2483704" cy="248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5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Possible solució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void draw()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background(0);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color(255);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pushMatrix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translate(250, 250);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rotate(radians(roll));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fill(153);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ellipse(0,0,100,100);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fill(0,0,200);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arc(0,0,80,80,0,radians(360), PIE);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fill(255,204,0);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arc(0, 0, 80, 80, 0, radians(180), PIE);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line(-50,0,50,0);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popMatrix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s-E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92549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Obtenció del video del ARDrone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ARDrone</a:t>
            </a:r>
            <a:r>
              <a:rPr lang="ca-ES" dirty="0"/>
              <a:t> te 2 càmeres</a:t>
            </a:r>
          </a:p>
          <a:p>
            <a:pPr lvl="1"/>
            <a:r>
              <a:rPr lang="ca-ES" dirty="0"/>
              <a:t>Una frontal i una apuntant cap a sota per estabilitzar l’aparell.</a:t>
            </a:r>
          </a:p>
          <a:p>
            <a:r>
              <a:rPr lang="ca-ES" dirty="0"/>
              <a:t>Un vídeo en realitat es una seqüencia de fotogrames o </a:t>
            </a:r>
            <a:r>
              <a:rPr lang="ca-ES" i="1" dirty="0" err="1"/>
              <a:t>frames</a:t>
            </a:r>
            <a:r>
              <a:rPr lang="ca-ES" dirty="0"/>
              <a:t>.</a:t>
            </a:r>
          </a:p>
          <a:p>
            <a:pPr lvl="1"/>
            <a:r>
              <a:rPr lang="ca-ES" dirty="0"/>
              <a:t>Recordeu el cinema antic?</a:t>
            </a:r>
          </a:p>
          <a:p>
            <a:pPr lvl="1"/>
            <a:r>
              <a:rPr lang="ca-ES" dirty="0"/>
              <a:t>El </a:t>
            </a:r>
            <a:r>
              <a:rPr lang="ca-ES" dirty="0" err="1"/>
              <a:t>ARDrone</a:t>
            </a:r>
            <a:r>
              <a:rPr lang="ca-ES" dirty="0"/>
              <a:t> ens anirà enviant el vídeo fotograma a fotograma. </a:t>
            </a:r>
          </a:p>
          <a:p>
            <a:r>
              <a:rPr lang="ca-ES" dirty="0"/>
              <a:t>Les variables de tipus </a:t>
            </a:r>
            <a:r>
              <a:rPr lang="ca-ES" dirty="0" err="1">
                <a:latin typeface="Courier New"/>
                <a:cs typeface="Courier New"/>
              </a:rPr>
              <a:t>PIMage</a:t>
            </a:r>
            <a:r>
              <a:rPr lang="ca-ES" dirty="0"/>
              <a:t> ens permeten emmagatzemar directament una imatge.</a:t>
            </a:r>
          </a:p>
        </p:txBody>
      </p:sp>
    </p:spTree>
    <p:extLst>
      <p:ext uri="{BB962C8B-B14F-4D97-AF65-F5344CB8AC3E}">
        <p14:creationId xmlns:p14="http://schemas.microsoft.com/office/powerpoint/2010/main" val="3573915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Obtenció del </a:t>
            </a:r>
            <a:r>
              <a:rPr lang="ca-ES" dirty="0" err="1"/>
              <a:t>video</a:t>
            </a:r>
            <a:r>
              <a:rPr lang="ca-ES" dirty="0"/>
              <a:t> del </a:t>
            </a:r>
            <a:r>
              <a:rPr lang="ca-ES" dirty="0" err="1"/>
              <a:t>ARDrone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85621"/>
            <a:ext cx="3864294" cy="527855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com.shigeodayo.ardrone.processing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com.shigeodayo.ardrone.manager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com.shigeodayo.ardrone.navdata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com.shigeodayo.ardrone.utils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com.shigeodayo.ardrone.processing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com.shigeodayo.ardrone.command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com.shigeodayo.ardrone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endParaRPr lang="ca-E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ARDroneForP5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ardrone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PImage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endParaRPr lang="ca-E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setup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(320,240);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ardrone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ARDroneForP5("192.168.1.1");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ardrone.connect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ardrone.connectNav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ardrone.connectVideo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ardrone.start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822506" y="1385621"/>
            <a:ext cx="3864294" cy="52785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draw() {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ardrone.getVideoImage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false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!=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null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ca-ES" sz="1100" dirty="0" err="1">
                <a:latin typeface="Courier New" charset="0"/>
                <a:ea typeface="Courier New" charset="0"/>
                <a:cs typeface="Courier New" charset="0"/>
              </a:rPr>
              <a:t>image</a:t>
            </a: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(img,0,0);</a:t>
            </a:r>
          </a:p>
          <a:p>
            <a:pPr marL="0" indent="0">
              <a:buNone/>
            </a:pPr>
            <a:r>
              <a:rPr lang="ca-ES" sz="11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335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6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r>
              <a:rPr lang="ca-ES" dirty="0"/>
              <a:t>Integrar instruments amb vídeo</a:t>
            </a:r>
          </a:p>
        </p:txBody>
      </p:sp>
    </p:spTree>
    <p:extLst>
      <p:ext uri="{BB962C8B-B14F-4D97-AF65-F5344CB8AC3E}">
        <p14:creationId xmlns:p14="http://schemas.microsoft.com/office/powerpoint/2010/main" val="72136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43B2CE-5E89-4DA3-B507-586365674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19" y="1592501"/>
            <a:ext cx="5945554" cy="3715971"/>
          </a:xfrm>
          <a:prstGeom prst="rect">
            <a:avLst/>
          </a:prstGeom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755576" y="1357313"/>
            <a:ext cx="8280920" cy="5145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ca-ES" sz="2800">
              <a:solidFill>
                <a:srgbClr val="000000"/>
              </a:solidFill>
              <a:latin typeface="Century Gothic" pitchFamily="34" charset="0"/>
            </a:endParaRPr>
          </a:p>
        </p:txBody>
      </p:sp>
      <p:cxnSp>
        <p:nvCxnSpPr>
          <p:cNvPr id="16" name="Straight Arrow Connector 5"/>
          <p:cNvCxnSpPr>
            <a:cxnSpLocks/>
          </p:cNvCxnSpPr>
          <p:nvPr/>
        </p:nvCxnSpPr>
        <p:spPr bwMode="auto">
          <a:xfrm>
            <a:off x="3275856" y="1340768"/>
            <a:ext cx="317198" cy="47727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17" name="TextBox 13"/>
          <p:cNvSpPr txBox="1"/>
          <p:nvPr/>
        </p:nvSpPr>
        <p:spPr>
          <a:xfrm>
            <a:off x="1691680" y="1052736"/>
            <a:ext cx="1601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dirty="0">
                <a:solidFill>
                  <a:schemeClr val="tx1"/>
                </a:solidFill>
              </a:rPr>
              <a:t>Executar</a:t>
            </a:r>
          </a:p>
        </p:txBody>
      </p:sp>
      <p:cxnSp>
        <p:nvCxnSpPr>
          <p:cNvPr id="18" name="Straight Arrow Connector 15"/>
          <p:cNvCxnSpPr>
            <a:cxnSpLocks/>
          </p:cNvCxnSpPr>
          <p:nvPr/>
        </p:nvCxnSpPr>
        <p:spPr bwMode="auto">
          <a:xfrm flipV="1">
            <a:off x="3131840" y="1988840"/>
            <a:ext cx="1162473" cy="72008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19" name="TextBox 16"/>
          <p:cNvSpPr txBox="1"/>
          <p:nvPr/>
        </p:nvSpPr>
        <p:spPr>
          <a:xfrm>
            <a:off x="1979712" y="2564904"/>
            <a:ext cx="1162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>
                <a:solidFill>
                  <a:schemeClr val="tx1"/>
                </a:solidFill>
              </a:rPr>
              <a:t>Aturar</a:t>
            </a:r>
          </a:p>
        </p:txBody>
      </p:sp>
      <p:cxnSp>
        <p:nvCxnSpPr>
          <p:cNvPr id="20" name="Straight Arrow Connector 25"/>
          <p:cNvCxnSpPr/>
          <p:nvPr/>
        </p:nvCxnSpPr>
        <p:spPr bwMode="auto">
          <a:xfrm flipV="1">
            <a:off x="3143813" y="3284984"/>
            <a:ext cx="1545868" cy="93610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21" name="TextBox 26"/>
          <p:cNvSpPr txBox="1"/>
          <p:nvPr/>
        </p:nvSpPr>
        <p:spPr>
          <a:xfrm>
            <a:off x="1321178" y="3937043"/>
            <a:ext cx="1860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sz="2800" b="1" dirty="0">
                <a:solidFill>
                  <a:schemeClr val="tx1"/>
                </a:solidFill>
              </a:rPr>
              <a:t>Programa</a:t>
            </a:r>
          </a:p>
        </p:txBody>
      </p:sp>
      <p:cxnSp>
        <p:nvCxnSpPr>
          <p:cNvPr id="22" name="Straight Arrow Connector 25"/>
          <p:cNvCxnSpPr>
            <a:cxnSpLocks/>
          </p:cNvCxnSpPr>
          <p:nvPr/>
        </p:nvCxnSpPr>
        <p:spPr bwMode="auto">
          <a:xfrm flipV="1">
            <a:off x="2627784" y="4873147"/>
            <a:ext cx="2061897" cy="860109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cxnSp>
      <p:sp>
        <p:nvSpPr>
          <p:cNvPr id="23" name="TextBox 26"/>
          <p:cNvSpPr txBox="1"/>
          <p:nvPr/>
        </p:nvSpPr>
        <p:spPr>
          <a:xfrm>
            <a:off x="910392" y="5308472"/>
            <a:ext cx="1861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>
                <a:solidFill>
                  <a:schemeClr val="tx1"/>
                </a:solidFill>
              </a:rPr>
              <a:t>Consola de sortida</a:t>
            </a:r>
            <a:endParaRPr lang="ca-ES" sz="2800" b="1">
              <a:solidFill>
                <a:schemeClr val="tx1"/>
              </a:solidFill>
            </a:endParaRPr>
          </a:p>
          <a:p>
            <a:endParaRPr lang="ca-E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43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http://dronesarefun.com/WorldOfDrones/TBSDiscoveryGroundStati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7330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Control remot del </a:t>
            </a:r>
            <a:r>
              <a:rPr lang="ca-ES" dirty="0" err="1"/>
              <a:t>ARDrone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Igual que rebem informació de l’estat del </a:t>
            </a:r>
            <a:r>
              <a:rPr lang="ca-ES" dirty="0" err="1"/>
              <a:t>drone</a:t>
            </a:r>
            <a:r>
              <a:rPr lang="ca-ES" dirty="0"/>
              <a:t> mitjançant la telemetria podem enviar-li ordres i comandes.</a:t>
            </a:r>
          </a:p>
          <a:p>
            <a:endParaRPr lang="ca-ES" dirty="0"/>
          </a:p>
          <a:p>
            <a:r>
              <a:rPr lang="ca-ES" dirty="0"/>
              <a:t>El següent programa assigna les següents tecles per controlar-lo.</a:t>
            </a:r>
          </a:p>
          <a:p>
            <a:pPr lvl="1"/>
            <a:r>
              <a:rPr lang="ca-ES" dirty="0"/>
              <a:t>W,S Mouen el </a:t>
            </a:r>
            <a:r>
              <a:rPr lang="ca-ES" dirty="0" err="1"/>
              <a:t>drone</a:t>
            </a:r>
            <a:r>
              <a:rPr lang="ca-ES" dirty="0"/>
              <a:t> endavant i endarrere</a:t>
            </a:r>
          </a:p>
          <a:p>
            <a:pPr lvl="1"/>
            <a:r>
              <a:rPr lang="ca-ES" dirty="0"/>
              <a:t>A,D Mouen el </a:t>
            </a:r>
            <a:r>
              <a:rPr lang="ca-ES" dirty="0" err="1"/>
              <a:t>drone</a:t>
            </a:r>
            <a:r>
              <a:rPr lang="ca-ES" dirty="0"/>
              <a:t> cap a l’esquerra i la dreta</a:t>
            </a:r>
          </a:p>
          <a:p>
            <a:pPr lvl="1"/>
            <a:r>
              <a:rPr lang="ca-ES" dirty="0"/>
              <a:t>Els cursors cap a dalt i cap </a:t>
            </a:r>
            <a:r>
              <a:rPr lang="ca-ES" dirty="0" err="1"/>
              <a:t>abaix</a:t>
            </a:r>
            <a:r>
              <a:rPr lang="ca-ES" dirty="0"/>
              <a:t>, </a:t>
            </a:r>
            <a:r>
              <a:rPr lang="ca-ES" dirty="0" err="1"/>
              <a:t>pujen</a:t>
            </a:r>
            <a:r>
              <a:rPr lang="ca-ES" dirty="0"/>
              <a:t> i baixen l’alçada del </a:t>
            </a:r>
            <a:r>
              <a:rPr lang="ca-ES" dirty="0" err="1"/>
              <a:t>drone</a:t>
            </a:r>
            <a:endParaRPr lang="ca-ES" dirty="0"/>
          </a:p>
          <a:p>
            <a:pPr lvl="1"/>
            <a:r>
              <a:rPr lang="ca-ES" dirty="0"/>
              <a:t>Els cursors cap a l’esquerra i la dreta, giren el </a:t>
            </a:r>
            <a:r>
              <a:rPr lang="ca-ES" dirty="0" err="1"/>
              <a:t>drone</a:t>
            </a:r>
            <a:r>
              <a:rPr lang="ca-ES" dirty="0"/>
              <a:t> sobre el seu eix</a:t>
            </a:r>
          </a:p>
          <a:p>
            <a:pPr lvl="1"/>
            <a:r>
              <a:rPr lang="ca-ES" dirty="0" err="1"/>
              <a:t>T</a:t>
            </a:r>
            <a:r>
              <a:rPr lang="ca-ES" dirty="0"/>
              <a:t> enlairament</a:t>
            </a:r>
          </a:p>
          <a:p>
            <a:pPr lvl="1"/>
            <a:r>
              <a:rPr lang="ca-ES" dirty="0"/>
              <a:t>L aterratge</a:t>
            </a:r>
          </a:p>
          <a:p>
            <a:pPr lvl="1"/>
            <a:endParaRPr lang="ca-ES" dirty="0"/>
          </a:p>
          <a:p>
            <a:pPr lvl="1"/>
            <a:endParaRPr lang="ca-ES" dirty="0"/>
          </a:p>
          <a:p>
            <a:pPr lvl="1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62349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Control remot del </a:t>
            </a:r>
            <a:r>
              <a:rPr lang="ca-ES" dirty="0" err="1"/>
              <a:t>ARDrone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85621"/>
            <a:ext cx="3864294" cy="538331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com.shigeodayo.ardrone.processing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com.shigeodayo.ardrone.manager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com.shigeodayo.ardrone.navdata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com.shigeodayo.ardrone.utils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com.shigeodayo.ardrone.processing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com.shigeodayo.ardrone.command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com.shigeodayo.ardrone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.*;</a:t>
            </a:r>
          </a:p>
          <a:p>
            <a:pPr marL="0" indent="0">
              <a:buNone/>
            </a:pPr>
            <a:endParaRPr lang="es-ES" sz="105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ARDroneForP5 </a:t>
            </a: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ardrone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endParaRPr lang="es-ES" sz="105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s-ES" sz="1050" dirty="0" err="1">
                <a:latin typeface="Courier New" charset="0"/>
                <a:ea typeface="Courier New" charset="0"/>
                <a:cs typeface="Courier New" charset="0"/>
              </a:rPr>
              <a:t>setup</a:t>
            </a:r>
            <a:r>
              <a:rPr lang="es-ES" sz="1050" dirty="0"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pPr marL="0" indent="0">
              <a:buNone/>
            </a:pPr>
            <a:r>
              <a:rPr lang="it-IT" sz="105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it-IT" sz="1050" dirty="0" err="1"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it-IT" sz="1050" dirty="0">
                <a:latin typeface="Courier New" charset="0"/>
                <a:ea typeface="Courier New" charset="0"/>
                <a:cs typeface="Courier New" charset="0"/>
              </a:rPr>
              <a:t>(320, 240);</a:t>
            </a:r>
          </a:p>
          <a:p>
            <a:pPr marL="0" indent="0">
              <a:buNone/>
            </a:pPr>
            <a:r>
              <a:rPr lang="en-US" sz="105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050" dirty="0" err="1">
                <a:latin typeface="Courier New" charset="0"/>
                <a:ea typeface="Courier New" charset="0"/>
                <a:cs typeface="Courier New" charset="0"/>
              </a:rPr>
              <a:t>ardrone</a:t>
            </a:r>
            <a:r>
              <a:rPr lang="en-US" sz="1050" dirty="0">
                <a:latin typeface="Courier New" charset="0"/>
                <a:ea typeface="Courier New" charset="0"/>
                <a:cs typeface="Courier New" charset="0"/>
              </a:rPr>
              <a:t> = new ARDroneForP5("192.168.1.1");</a:t>
            </a:r>
          </a:p>
          <a:p>
            <a:pPr marL="0" indent="0">
              <a:buNone/>
            </a:pPr>
            <a:r>
              <a:rPr lang="en-US" sz="105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050" dirty="0" err="1">
                <a:latin typeface="Courier New" charset="0"/>
                <a:ea typeface="Courier New" charset="0"/>
                <a:cs typeface="Courier New" charset="0"/>
              </a:rPr>
              <a:t>ardrone.connect</a:t>
            </a:r>
            <a:r>
              <a:rPr lang="en-US" sz="1050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marL="0" indent="0">
              <a:buNone/>
            </a:pPr>
            <a:r>
              <a:rPr lang="en-US" sz="105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050" dirty="0" err="1">
                <a:latin typeface="Courier New" charset="0"/>
                <a:ea typeface="Courier New" charset="0"/>
                <a:cs typeface="Courier New" charset="0"/>
              </a:rPr>
              <a:t>ardrone.connectNav</a:t>
            </a:r>
            <a:r>
              <a:rPr lang="en-US" sz="1050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marL="0" indent="0">
              <a:buNone/>
            </a:pPr>
            <a:r>
              <a:rPr lang="en-US" sz="105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050" dirty="0" err="1">
                <a:latin typeface="Courier New" charset="0"/>
                <a:ea typeface="Courier New" charset="0"/>
                <a:cs typeface="Courier New" charset="0"/>
              </a:rPr>
              <a:t>ardrone.start</a:t>
            </a:r>
            <a:r>
              <a:rPr lang="en-US" sz="1050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marL="0" indent="0">
              <a:buNone/>
            </a:pPr>
            <a:r>
              <a:rPr lang="en-US" sz="105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sz="105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050" dirty="0">
                <a:latin typeface="Courier New" charset="0"/>
                <a:ea typeface="Courier New" charset="0"/>
                <a:cs typeface="Courier New" charset="0"/>
              </a:rPr>
              <a:t>void draw() {</a:t>
            </a:r>
          </a:p>
          <a:p>
            <a:pPr marL="0" indent="0">
              <a:buNone/>
            </a:pPr>
            <a:r>
              <a:rPr lang="en-US" sz="105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120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822506" y="1385621"/>
            <a:ext cx="3864294" cy="5383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keyPressed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if (key == CODED) {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if (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keyCode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== UP) {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ardrone.forward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(); // go forward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} else if (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keyCode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== DOWN) {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ardrone.backward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(); // go backward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} else if (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keyCode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== LEFT) {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ardrone.goLeft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(); // go left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} else if (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keyCode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== RIGHT) {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ardrone.goRight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(); // go right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marL="0" indent="0">
              <a:buNone/>
            </a:pPr>
            <a:r>
              <a:rPr lang="da-DK" sz="1000" dirty="0">
                <a:latin typeface="Courier New" charset="0"/>
                <a:ea typeface="Courier New" charset="0"/>
                <a:cs typeface="Courier New" charset="0"/>
              </a:rPr>
              <a:t>  } </a:t>
            </a:r>
            <a:r>
              <a:rPr lang="da-DK" sz="1000" dirty="0" err="1">
                <a:latin typeface="Courier New" charset="0"/>
                <a:ea typeface="Courier New" charset="0"/>
                <a:cs typeface="Courier New" charset="0"/>
              </a:rPr>
              <a:t>else</a:t>
            </a:r>
            <a:r>
              <a:rPr lang="da-DK" sz="1000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tr-TR" sz="10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tr-TR" sz="1000" dirty="0" err="1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tr-TR" sz="10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tr-TR" sz="1000" dirty="0" err="1">
                <a:latin typeface="Courier New" charset="0"/>
                <a:ea typeface="Courier New" charset="0"/>
                <a:cs typeface="Courier New" charset="0"/>
              </a:rPr>
              <a:t>key</a:t>
            </a:r>
            <a:r>
              <a:rPr lang="tr-TR" sz="1000" dirty="0">
                <a:latin typeface="Courier New" charset="0"/>
                <a:ea typeface="Courier New" charset="0"/>
                <a:cs typeface="Courier New" charset="0"/>
              </a:rPr>
              <a:t> == 'l') {</a:t>
            </a:r>
          </a:p>
          <a:p>
            <a:pPr marL="0" indent="0">
              <a:buNone/>
            </a:pPr>
            <a:r>
              <a:rPr lang="tr-TR" sz="10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tr-TR" sz="1000" dirty="0" err="1">
                <a:latin typeface="Courier New" charset="0"/>
                <a:ea typeface="Courier New" charset="0"/>
                <a:cs typeface="Courier New" charset="0"/>
              </a:rPr>
              <a:t>ardrone.landing</a:t>
            </a:r>
            <a:r>
              <a:rPr lang="tr-TR" sz="1000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} else if (key == 't') {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ardrone.takeOff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(); // take off 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} else if (key == 'x') {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ardrone.stop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(); // hovering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} else if (key == 'a') {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ardrone.spinRight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(); // spin right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} else if (key == 'd') {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ardrone.spinLeft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(); // spin left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} else if (key == 'w') {</a:t>
            </a:r>
          </a:p>
          <a:p>
            <a:pPr marL="0" indent="0">
              <a:buNone/>
            </a:pPr>
            <a:r>
              <a:rPr lang="pl-PL" sz="10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pl-PL" sz="1000" dirty="0" err="1">
                <a:latin typeface="Courier New" charset="0"/>
                <a:ea typeface="Courier New" charset="0"/>
                <a:cs typeface="Courier New" charset="0"/>
              </a:rPr>
              <a:t>ardrone.up</a:t>
            </a:r>
            <a:r>
              <a:rPr lang="pl-PL" sz="1000" dirty="0">
                <a:latin typeface="Courier New" charset="0"/>
                <a:ea typeface="Courier New" charset="0"/>
                <a:cs typeface="Courier New" charset="0"/>
              </a:rPr>
              <a:t>(); // go </a:t>
            </a:r>
            <a:r>
              <a:rPr lang="pl-PL" sz="1000" dirty="0" err="1">
                <a:latin typeface="Courier New" charset="0"/>
                <a:ea typeface="Courier New" charset="0"/>
                <a:cs typeface="Courier New" charset="0"/>
              </a:rPr>
              <a:t>up</a:t>
            </a:r>
            <a:endParaRPr lang="pl-PL" sz="1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} else if (key == 's') {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ardrone.down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(); // go down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}  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pPr marL="0" indent="0">
              <a:buNone/>
            </a:pP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2685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Activitat 7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Integra a </a:t>
            </a:r>
            <a:r>
              <a:rPr lang="es-ES" dirty="0" err="1"/>
              <a:t>l’estació</a:t>
            </a:r>
            <a:r>
              <a:rPr lang="es-ES" dirty="0"/>
              <a:t> de control la </a:t>
            </a:r>
            <a:r>
              <a:rPr lang="es-ES" dirty="0" err="1"/>
              <a:t>capacitat</a:t>
            </a:r>
            <a:r>
              <a:rPr lang="es-ES" dirty="0"/>
              <a:t> per </a:t>
            </a:r>
            <a:r>
              <a:rPr lang="es-ES" dirty="0" err="1"/>
              <a:t>moure</a:t>
            </a:r>
            <a:r>
              <a:rPr lang="es-ES" dirty="0"/>
              <a:t> </a:t>
            </a:r>
            <a:r>
              <a:rPr lang="es-ES" dirty="0" err="1"/>
              <a:t>l’avió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38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755576" y="1357313"/>
            <a:ext cx="8388424" cy="5145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282575" indent="-282575">
              <a:lnSpc>
                <a:spcPct val="100000"/>
              </a:lnSpc>
              <a:spcBef>
                <a:spcPts val="700"/>
              </a:spcBef>
              <a:buFont typeface="Arial" pitchFamily="34" charset="0"/>
              <a:buChar char="•"/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</a:pPr>
            <a:r>
              <a:rPr lang="ca-ES" sz="2800" dirty="0">
                <a:solidFill>
                  <a:srgbClr val="000000"/>
                </a:solidFill>
                <a:latin typeface="+mj-lt"/>
              </a:rPr>
              <a:t>Dibuix d’un quadrat</a:t>
            </a:r>
          </a:p>
          <a:p>
            <a:pPr marL="739775" lvl="1" indent="-282575">
              <a:lnSpc>
                <a:spcPct val="100000"/>
              </a:lnSpc>
              <a:spcBef>
                <a:spcPts val="700"/>
              </a:spcBef>
              <a:buFont typeface="Century Gothic" pitchFamily="34" charset="0"/>
              <a:buNone/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</a:pPr>
            <a:endParaRPr lang="ca-ES" sz="28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33398" t="20508" r="19140" b="17968"/>
          <a:stretch>
            <a:fillRect/>
          </a:stretch>
        </p:blipFill>
        <p:spPr bwMode="auto">
          <a:xfrm>
            <a:off x="5498422" y="2055425"/>
            <a:ext cx="3584657" cy="371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5569860" y="3341309"/>
            <a:ext cx="2383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dirty="0">
                <a:solidFill>
                  <a:schemeClr val="tx1"/>
                </a:solidFill>
              </a:rPr>
              <a:t>Groc = Vermell + Verd</a:t>
            </a:r>
          </a:p>
        </p:txBody>
      </p:sp>
      <p:sp>
        <p:nvSpPr>
          <p:cNvPr id="17" name="15 CuadroTexto"/>
          <p:cNvSpPr txBox="1"/>
          <p:nvPr/>
        </p:nvSpPr>
        <p:spPr>
          <a:xfrm>
            <a:off x="5640495" y="3984251"/>
            <a:ext cx="235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>
                <a:solidFill>
                  <a:schemeClr val="tx1"/>
                </a:solidFill>
              </a:rPr>
              <a:t>Groc = (255,255,0)</a:t>
            </a:r>
            <a:endParaRPr lang="ca-ES">
              <a:solidFill>
                <a:schemeClr val="tx1"/>
              </a:solidFill>
            </a:endParaRPr>
          </a:p>
        </p:txBody>
      </p:sp>
      <p:cxnSp>
        <p:nvCxnSpPr>
          <p:cNvPr id="18" name="21 Conector recto de flecha"/>
          <p:cNvCxnSpPr/>
          <p:nvPr/>
        </p:nvCxnSpPr>
        <p:spPr>
          <a:xfrm>
            <a:off x="5498422" y="1932499"/>
            <a:ext cx="3500462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3 Conector recto de flecha"/>
          <p:cNvCxnSpPr/>
          <p:nvPr/>
        </p:nvCxnSpPr>
        <p:spPr>
          <a:xfrm rot="5400000">
            <a:off x="3498158" y="3861325"/>
            <a:ext cx="3714776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5 Conector recto de flecha"/>
          <p:cNvCxnSpPr/>
          <p:nvPr/>
        </p:nvCxnSpPr>
        <p:spPr>
          <a:xfrm>
            <a:off x="5705093" y="5147209"/>
            <a:ext cx="2286016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7 Conector recto de flecha"/>
          <p:cNvCxnSpPr/>
          <p:nvPr/>
        </p:nvCxnSpPr>
        <p:spPr>
          <a:xfrm rot="5400000">
            <a:off x="6633787" y="3647011"/>
            <a:ext cx="2857520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8 CuadroTexto"/>
          <p:cNvSpPr txBox="1"/>
          <p:nvPr/>
        </p:nvSpPr>
        <p:spPr>
          <a:xfrm>
            <a:off x="6276597" y="5198697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400 píxels</a:t>
            </a:r>
          </a:p>
        </p:txBody>
      </p:sp>
      <p:sp>
        <p:nvSpPr>
          <p:cNvPr id="27" name="29 CuadroTexto"/>
          <p:cNvSpPr txBox="1"/>
          <p:nvPr/>
        </p:nvSpPr>
        <p:spPr>
          <a:xfrm rot="5400000">
            <a:off x="7806197" y="3441642"/>
            <a:ext cx="114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b="1" dirty="0"/>
              <a:t>480 píxels</a:t>
            </a:r>
          </a:p>
        </p:txBody>
      </p:sp>
      <p:sp>
        <p:nvSpPr>
          <p:cNvPr id="28" name="30 CuadroTexto"/>
          <p:cNvSpPr txBox="1"/>
          <p:nvPr/>
        </p:nvSpPr>
        <p:spPr>
          <a:xfrm>
            <a:off x="6562349" y="1555359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>
                <a:solidFill>
                  <a:schemeClr val="tx1"/>
                </a:solidFill>
              </a:rPr>
              <a:t>600 píxels</a:t>
            </a:r>
          </a:p>
        </p:txBody>
      </p:sp>
      <p:sp>
        <p:nvSpPr>
          <p:cNvPr id="29" name="31 CuadroTexto"/>
          <p:cNvSpPr txBox="1"/>
          <p:nvPr/>
        </p:nvSpPr>
        <p:spPr>
          <a:xfrm rot="16200000">
            <a:off x="4468642" y="379958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solidFill>
                  <a:schemeClr val="tx1"/>
                </a:solidFill>
              </a:rPr>
              <a:t>600 píxels</a:t>
            </a:r>
          </a:p>
        </p:txBody>
      </p:sp>
      <p:sp>
        <p:nvSpPr>
          <p:cNvPr id="30" name="34 CuadroTexto"/>
          <p:cNvSpPr txBox="1"/>
          <p:nvPr/>
        </p:nvSpPr>
        <p:spPr>
          <a:xfrm>
            <a:off x="6133721" y="2555491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>
                <a:solidFill>
                  <a:schemeClr val="tx1"/>
                </a:solidFill>
              </a:rPr>
              <a:t>Punt (10,10)</a:t>
            </a:r>
          </a:p>
        </p:txBody>
      </p:sp>
      <p:sp>
        <p:nvSpPr>
          <p:cNvPr id="31" name="36 Elipse"/>
          <p:cNvSpPr/>
          <p:nvPr/>
        </p:nvSpPr>
        <p:spPr>
          <a:xfrm>
            <a:off x="5412589" y="2238786"/>
            <a:ext cx="71438" cy="714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cxnSp>
        <p:nvCxnSpPr>
          <p:cNvPr id="32" name="38 Conector recto de flecha"/>
          <p:cNvCxnSpPr/>
          <p:nvPr/>
        </p:nvCxnSpPr>
        <p:spPr>
          <a:xfrm rot="10800000">
            <a:off x="5500694" y="2289689"/>
            <a:ext cx="428628" cy="380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41 Conector recto de flecha"/>
          <p:cNvCxnSpPr/>
          <p:nvPr/>
        </p:nvCxnSpPr>
        <p:spPr>
          <a:xfrm rot="5400000" flipH="1" flipV="1">
            <a:off x="7498686" y="5718713"/>
            <a:ext cx="785818" cy="5000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42 CuadroTexto"/>
          <p:cNvSpPr txBox="1"/>
          <p:nvPr/>
        </p:nvSpPr>
        <p:spPr>
          <a:xfrm>
            <a:off x="5569860" y="6341705"/>
            <a:ext cx="205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>
                <a:solidFill>
                  <a:schemeClr val="tx1"/>
                </a:solidFill>
              </a:rPr>
              <a:t>Color de fons: gris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Primer exemple de programa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074C3879-45EF-FBC1-2656-BAF9CDB16311}"/>
              </a:ext>
            </a:extLst>
          </p:cNvPr>
          <p:cNvSpPr txBox="1"/>
          <p:nvPr/>
        </p:nvSpPr>
        <p:spPr>
          <a:xfrm>
            <a:off x="107050" y="2398909"/>
            <a:ext cx="4876199" cy="24237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sz="105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sz="105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sz="105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308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4163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15065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(1)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15153" y="2527150"/>
            <a:ext cx="8659906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En </a:t>
            </a:r>
            <a:r>
              <a:rPr lang="es-ES" dirty="0" err="1"/>
              <a:t>aquest</a:t>
            </a:r>
            <a:r>
              <a:rPr lang="es-ES" dirty="0"/>
              <a:t> </a:t>
            </a:r>
            <a:r>
              <a:rPr lang="es-ES" dirty="0" err="1"/>
              <a:t>tros</a:t>
            </a:r>
            <a:r>
              <a:rPr lang="es-ES" dirty="0"/>
              <a:t> de </a:t>
            </a:r>
            <a:r>
              <a:rPr lang="es-ES" dirty="0" err="1"/>
              <a:t>codi</a:t>
            </a:r>
            <a:r>
              <a:rPr lang="es-ES" dirty="0"/>
              <a:t> </a:t>
            </a:r>
            <a:r>
              <a:rPr lang="es-ES" dirty="0" err="1"/>
              <a:t>estem</a:t>
            </a:r>
            <a:r>
              <a:rPr lang="es-ES" dirty="0"/>
              <a:t>:</a:t>
            </a:r>
          </a:p>
          <a:p>
            <a:endParaRPr lang="es-ES" dirty="0"/>
          </a:p>
          <a:p>
            <a:r>
              <a:rPr lang="es-ES" dirty="0"/>
              <a:t>1- </a:t>
            </a:r>
            <a:r>
              <a:rPr lang="es-ES" dirty="0" err="1"/>
              <a:t>Indicant-li</a:t>
            </a:r>
            <a:r>
              <a:rPr lang="es-ES" dirty="0"/>
              <a:t> a Python que </a:t>
            </a:r>
            <a:r>
              <a:rPr lang="es-ES" dirty="0" err="1"/>
              <a:t>farem</a:t>
            </a:r>
            <a:r>
              <a:rPr lang="es-ES" dirty="0"/>
              <a:t> servir la </a:t>
            </a:r>
            <a:r>
              <a:rPr lang="es-ES" dirty="0" err="1"/>
              <a:t>llibreria</a:t>
            </a:r>
            <a:r>
              <a:rPr lang="es-ES" dirty="0"/>
              <a:t> </a:t>
            </a:r>
            <a:r>
              <a:rPr lang="es-ES" dirty="0" err="1"/>
              <a:t>pygame</a:t>
            </a:r>
            <a:endParaRPr lang="es-ES" dirty="0"/>
          </a:p>
          <a:p>
            <a:r>
              <a:rPr lang="es-ES" dirty="0"/>
              <a:t>2- La </a:t>
            </a:r>
            <a:r>
              <a:rPr lang="es-ES" dirty="0" err="1"/>
              <a:t>arranquem</a:t>
            </a:r>
            <a:endParaRPr lang="es-ES" dirty="0"/>
          </a:p>
          <a:p>
            <a:r>
              <a:rPr lang="es-ES" dirty="0"/>
              <a:t>3- </a:t>
            </a:r>
            <a:r>
              <a:rPr lang="es-ES" dirty="0" err="1"/>
              <a:t>Preparem</a:t>
            </a:r>
            <a:r>
              <a:rPr lang="es-ES" dirty="0"/>
              <a:t> la </a:t>
            </a:r>
            <a:r>
              <a:rPr lang="es-ES" dirty="0" err="1"/>
              <a:t>nostra</a:t>
            </a:r>
            <a:r>
              <a:rPr lang="es-ES" dirty="0"/>
              <a:t> pantalla </a:t>
            </a:r>
            <a:r>
              <a:rPr lang="es-ES" dirty="0" err="1"/>
              <a:t>amb</a:t>
            </a:r>
            <a:r>
              <a:rPr lang="es-ES" dirty="0"/>
              <a:t> una mida de 600 x 600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0011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Sistemes de Coordenades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4764"/>
          </a:xfrm>
        </p:spPr>
        <p:txBody>
          <a:bodyPr>
            <a:normAutofit/>
          </a:bodyPr>
          <a:lstStyle/>
          <a:p>
            <a:r>
              <a:rPr lang="ca-ES" dirty="0"/>
              <a:t>L’ordinador fa servir un sistema de coordenades cartesianes per poder dibuixar a pantalla.</a:t>
            </a: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sz="2000" dirty="0"/>
          </a:p>
        </p:txBody>
      </p:sp>
      <p:sp>
        <p:nvSpPr>
          <p:cNvPr id="4" name="5 Rectángulo"/>
          <p:cNvSpPr/>
          <p:nvPr/>
        </p:nvSpPr>
        <p:spPr>
          <a:xfrm>
            <a:off x="2934316" y="3075873"/>
            <a:ext cx="2857500" cy="2071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/>
          </a:p>
        </p:txBody>
      </p:sp>
      <p:cxnSp>
        <p:nvCxnSpPr>
          <p:cNvPr id="6" name="9 Conector recto de flecha"/>
          <p:cNvCxnSpPr>
            <a:cxnSpLocks noChangeShapeType="1"/>
          </p:cNvCxnSpPr>
          <p:nvPr/>
        </p:nvCxnSpPr>
        <p:spPr bwMode="auto">
          <a:xfrm rot="5400000">
            <a:off x="2113578" y="4110923"/>
            <a:ext cx="1785937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" name="12 Conector recto de flecha"/>
          <p:cNvCxnSpPr>
            <a:cxnSpLocks noChangeShapeType="1"/>
          </p:cNvCxnSpPr>
          <p:nvPr/>
        </p:nvCxnSpPr>
        <p:spPr bwMode="auto">
          <a:xfrm>
            <a:off x="3005753" y="3218748"/>
            <a:ext cx="2714625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15 CuadroTexto"/>
          <p:cNvSpPr txBox="1">
            <a:spLocks noChangeArrowheads="1"/>
          </p:cNvSpPr>
          <p:nvPr/>
        </p:nvSpPr>
        <p:spPr bwMode="auto">
          <a:xfrm>
            <a:off x="4205903" y="314731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ca-ES"/>
              <a:t>x</a:t>
            </a:r>
          </a:p>
        </p:txBody>
      </p:sp>
      <p:sp>
        <p:nvSpPr>
          <p:cNvPr id="9" name="16 CuadroTexto"/>
          <p:cNvSpPr txBox="1">
            <a:spLocks noChangeArrowheads="1"/>
          </p:cNvSpPr>
          <p:nvPr/>
        </p:nvSpPr>
        <p:spPr bwMode="auto">
          <a:xfrm>
            <a:off x="3005753" y="384898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ca-ES"/>
              <a:t>y</a:t>
            </a:r>
          </a:p>
        </p:txBody>
      </p:sp>
      <p:sp>
        <p:nvSpPr>
          <p:cNvPr id="10" name="17 CuadroTexto"/>
          <p:cNvSpPr txBox="1">
            <a:spLocks noChangeArrowheads="1"/>
          </p:cNvSpPr>
          <p:nvPr/>
        </p:nvSpPr>
        <p:spPr bwMode="auto">
          <a:xfrm>
            <a:off x="4358303" y="5206298"/>
            <a:ext cx="1979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ca-ES"/>
              <a:t>(width-1,height-1)</a:t>
            </a:r>
          </a:p>
        </p:txBody>
      </p:sp>
    </p:spTree>
    <p:extLst>
      <p:ext uri="{BB962C8B-B14F-4D97-AF65-F5344CB8AC3E}">
        <p14:creationId xmlns:p14="http://schemas.microsoft.com/office/powerpoint/2010/main" val="22730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4D99CD69-5562-5FD8-42B7-42566E7CE481}"/>
              </a:ext>
            </a:extLst>
          </p:cNvPr>
          <p:cNvSpPr txBox="1"/>
          <p:nvPr/>
        </p:nvSpPr>
        <p:spPr>
          <a:xfrm>
            <a:off x="130484" y="1179764"/>
            <a:ext cx="8883032" cy="34163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pygame.init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pygame.display.set_mode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((600, 600))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Draw</a:t>
            </a:r>
          </a:p>
          <a:p>
            <a:pPr>
              <a:buNone/>
            </a:pPr>
            <a:r>
              <a:rPr lang="ca-E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screen.fill</a:t>
            </a:r>
            <a:r>
              <a:rPr lang="ca-E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((0, 0, 0))</a:t>
            </a: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pygame.draw.rect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screen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(255, 255, 0), [10, 10, 400,480])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Blit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everything</a:t>
            </a: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ca-E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pygame.display.flip</a:t>
            </a:r>
            <a:r>
              <a:rPr lang="ca-E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ca-E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DBFF4D-5B32-5933-0600-9EE748C8A42D}"/>
              </a:ext>
            </a:extLst>
          </p:cNvPr>
          <p:cNvSpPr txBox="1">
            <a:spLocks/>
          </p:cNvSpPr>
          <p:nvPr/>
        </p:nvSpPr>
        <p:spPr>
          <a:xfrm>
            <a:off x="457200" y="425823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dirty="0"/>
              <a:t>Analitzem el programa (2)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44026-B7FB-44C0-6022-6339626A47CE}"/>
              </a:ext>
            </a:extLst>
          </p:cNvPr>
          <p:cNvSpPr txBox="1"/>
          <p:nvPr/>
        </p:nvSpPr>
        <p:spPr>
          <a:xfrm>
            <a:off x="242047" y="3765120"/>
            <a:ext cx="865990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/>
              <a:t>Omplim</a:t>
            </a:r>
            <a:r>
              <a:rPr lang="es-ES" dirty="0"/>
              <a:t> la pantalla del color (0,0,0). Quin será?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Fixeu</a:t>
            </a:r>
            <a:r>
              <a:rPr lang="es-ES" dirty="0"/>
              <a:t>-vos que les </a:t>
            </a:r>
            <a:r>
              <a:rPr lang="es-ES" dirty="0" err="1"/>
              <a:t>linies</a:t>
            </a:r>
            <a:r>
              <a:rPr lang="es-ES" dirty="0"/>
              <a:t> que </a:t>
            </a:r>
            <a:r>
              <a:rPr lang="es-ES" dirty="0" err="1"/>
              <a:t>comencem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# son </a:t>
            </a:r>
            <a:r>
              <a:rPr lang="es-ES" dirty="0" err="1"/>
              <a:t>comentaris</a:t>
            </a:r>
            <a:r>
              <a:rPr lang="es-ES" dirty="0"/>
              <a:t>, </a:t>
            </a:r>
            <a:r>
              <a:rPr lang="es-ES" dirty="0" err="1"/>
              <a:t>serveixen</a:t>
            </a:r>
            <a:r>
              <a:rPr lang="es-ES" dirty="0"/>
              <a:t> </a:t>
            </a:r>
            <a:r>
              <a:rPr lang="es-ES" dirty="0" err="1"/>
              <a:t>perque</a:t>
            </a:r>
            <a:r>
              <a:rPr lang="es-ES" dirty="0"/>
              <a:t> </a:t>
            </a:r>
            <a:r>
              <a:rPr lang="es-ES" dirty="0" err="1"/>
              <a:t>despres</a:t>
            </a:r>
            <a:r>
              <a:rPr lang="es-ES" dirty="0"/>
              <a:t> </a:t>
            </a:r>
            <a:r>
              <a:rPr lang="es-ES" dirty="0" err="1"/>
              <a:t>nosaltres</a:t>
            </a:r>
            <a:r>
              <a:rPr lang="es-ES" dirty="0"/>
              <a:t>, no </a:t>
            </a:r>
            <a:r>
              <a:rPr lang="es-ES" dirty="0" err="1"/>
              <a:t>l’ordinador</a:t>
            </a:r>
            <a:r>
              <a:rPr lang="es-ES" dirty="0"/>
              <a:t>, </a:t>
            </a:r>
            <a:r>
              <a:rPr lang="es-ES" dirty="0" err="1"/>
              <a:t>ens</a:t>
            </a:r>
            <a:r>
              <a:rPr lang="es-ES" dirty="0"/>
              <a:t> </a:t>
            </a:r>
            <a:r>
              <a:rPr lang="es-ES" dirty="0" err="1"/>
              <a:t>enrecordem</a:t>
            </a:r>
            <a:r>
              <a:rPr lang="es-ES" dirty="0"/>
              <a:t> que </a:t>
            </a:r>
            <a:r>
              <a:rPr lang="es-ES" dirty="0" err="1"/>
              <a:t>feia</a:t>
            </a:r>
            <a:r>
              <a:rPr lang="es-ES" dirty="0"/>
              <a:t> </a:t>
            </a:r>
            <a:r>
              <a:rPr lang="es-ES" dirty="0" err="1"/>
              <a:t>aquest</a:t>
            </a:r>
            <a:r>
              <a:rPr lang="es-ES" dirty="0"/>
              <a:t> </a:t>
            </a:r>
            <a:r>
              <a:rPr lang="es-ES" dirty="0" err="1"/>
              <a:t>tros</a:t>
            </a:r>
            <a:r>
              <a:rPr lang="es-ES" dirty="0"/>
              <a:t> de </a:t>
            </a:r>
            <a:r>
              <a:rPr lang="es-ES" dirty="0" err="1"/>
              <a:t>codi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133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Color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Un color s'emmagatzema a la ordinador com 3 enters entre 0 i 255 on cada numero representa el % d’un color primari: vermell, verd i blau.</a:t>
            </a:r>
          </a:p>
          <a:p>
            <a:pPr lvl="1"/>
            <a:r>
              <a:rPr lang="ca-ES" dirty="0"/>
              <a:t> 0 equival a 0% d’aquest color i 255 a 100%.</a:t>
            </a:r>
          </a:p>
          <a:p>
            <a:pPr lvl="1"/>
            <a:endParaRPr lang="ca-ES" dirty="0"/>
          </a:p>
          <a:p>
            <a:pPr lvl="1"/>
            <a:endParaRPr lang="ca-ES" dirty="0"/>
          </a:p>
          <a:p>
            <a:r>
              <a:rPr lang="ca-ES" dirty="0"/>
              <a:t>Si voleu buscar un color concret podeu buscar “color </a:t>
            </a:r>
            <a:r>
              <a:rPr lang="ca-ES" dirty="0" err="1"/>
              <a:t>picker</a:t>
            </a:r>
            <a:r>
              <a:rPr lang="ca-ES" dirty="0"/>
              <a:t>” a Internet. Els valors RGB que us </a:t>
            </a:r>
            <a:r>
              <a:rPr lang="ca-ES" dirty="0" err="1"/>
              <a:t>sortin</a:t>
            </a:r>
            <a:r>
              <a:rPr lang="ca-ES" dirty="0"/>
              <a:t> són els percentatges de vermell, verd i blau.</a:t>
            </a:r>
          </a:p>
          <a:p>
            <a:pPr marL="0" indent="0">
              <a:buNone/>
            </a:pPr>
            <a:endParaRPr lang="ca-ES" dirty="0"/>
          </a:p>
          <a:p>
            <a:endParaRPr lang="ca-ES" dirty="0"/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78175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Claridad.thmx</Template>
  <TotalTime>1204</TotalTime>
  <Words>2995</Words>
  <Application>Microsoft Macintosh PowerPoint</Application>
  <PresentationFormat>Presentación en pantalla (4:3)</PresentationFormat>
  <Paragraphs>493</Paragraphs>
  <Slides>43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8" baseType="lpstr">
      <vt:lpstr>Arial</vt:lpstr>
      <vt:lpstr>Calibri</vt:lpstr>
      <vt:lpstr>Century Gothic</vt:lpstr>
      <vt:lpstr>Courier New</vt:lpstr>
      <vt:lpstr>Claridad</vt:lpstr>
      <vt:lpstr>Drones</vt:lpstr>
      <vt:lpstr>Python</vt:lpstr>
      <vt:lpstr>Que és un programa?</vt:lpstr>
      <vt:lpstr>Presentación de PowerPoint</vt:lpstr>
      <vt:lpstr>Presentación de PowerPoint</vt:lpstr>
      <vt:lpstr>Presentación de PowerPoint</vt:lpstr>
      <vt:lpstr>Sistemes de Coordenades</vt:lpstr>
      <vt:lpstr>Presentación de PowerPoint</vt:lpstr>
      <vt:lpstr>Color</vt:lpstr>
      <vt:lpstr>Presentación de PowerPoint</vt:lpstr>
      <vt:lpstr>Presentación de PowerPoint</vt:lpstr>
      <vt:lpstr>Ordres per dibuixar</vt:lpstr>
      <vt:lpstr>Ordres per dibuixar només llindar</vt:lpstr>
      <vt:lpstr>Activitat 1</vt:lpstr>
      <vt:lpstr>Nova versió del codi per dibuixar</vt:lpstr>
      <vt:lpstr>Presentación de PowerPoint</vt:lpstr>
      <vt:lpstr>Variables</vt:lpstr>
      <vt:lpstr>Una animació</vt:lpstr>
      <vt:lpstr>Activitat 2</vt:lpstr>
      <vt:lpstr>Condicions</vt:lpstr>
      <vt:lpstr>Activitat 3</vt:lpstr>
      <vt:lpstr>Aviònica</vt:lpstr>
      <vt:lpstr>Aviònica (Cockpit)</vt:lpstr>
      <vt:lpstr>Aviònica (Cockpit)</vt:lpstr>
      <vt:lpstr>Aviònica</vt:lpstr>
      <vt:lpstr>Aviònica</vt:lpstr>
      <vt:lpstr>Aviònica</vt:lpstr>
      <vt:lpstr>Horitzó Artificial</vt:lpstr>
      <vt:lpstr>Horitzó Artificial</vt:lpstr>
      <vt:lpstr>DJITelloPy</vt:lpstr>
      <vt:lpstr>Obtenció dels angles del Tello</vt:lpstr>
      <vt:lpstr>Obtenció dels angles del Tello</vt:lpstr>
      <vt:lpstr>Activitat 4</vt:lpstr>
      <vt:lpstr>Moure el tello automaticament</vt:lpstr>
      <vt:lpstr>Activitat 5</vt:lpstr>
      <vt:lpstr>Possible solució</vt:lpstr>
      <vt:lpstr>Obtenció del video del ARDrone</vt:lpstr>
      <vt:lpstr>Obtenció del video del ARDrone</vt:lpstr>
      <vt:lpstr>Activitat 6</vt:lpstr>
      <vt:lpstr>Presentación de PowerPoint</vt:lpstr>
      <vt:lpstr>Control remot del ARDrone</vt:lpstr>
      <vt:lpstr>Control remot del ARDrone</vt:lpstr>
      <vt:lpstr>Activitat 7</vt:lpstr>
    </vt:vector>
  </TitlesOfParts>
  <Company>UPC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</dc:title>
  <dc:creator>Juan López Rubio</dc:creator>
  <cp:lastModifiedBy>Juan López Rubio</cp:lastModifiedBy>
  <cp:revision>55</cp:revision>
  <dcterms:created xsi:type="dcterms:W3CDTF">2015-07-02T03:38:46Z</dcterms:created>
  <dcterms:modified xsi:type="dcterms:W3CDTF">2022-06-27T05:59:30Z</dcterms:modified>
</cp:coreProperties>
</file>